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media/image72.jpg" ContentType="image/jpg"/>
  <Override PartName="/ppt/media/image7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11088545" r:id="rId2"/>
    <p:sldId id="2013" r:id="rId3"/>
    <p:sldId id="2008" r:id="rId4"/>
    <p:sldId id="11088608" r:id="rId5"/>
    <p:sldId id="11088587" r:id="rId6"/>
    <p:sldId id="11088524" r:id="rId7"/>
    <p:sldId id="11088598" r:id="rId8"/>
    <p:sldId id="257" r:id="rId9"/>
    <p:sldId id="11088597" r:id="rId10"/>
    <p:sldId id="1712" r:id="rId11"/>
    <p:sldId id="11088600" r:id="rId12"/>
    <p:sldId id="274" r:id="rId13"/>
    <p:sldId id="2017" r:id="rId14"/>
    <p:sldId id="11088547" r:id="rId15"/>
    <p:sldId id="11088609" r:id="rId16"/>
    <p:sldId id="11088591" r:id="rId17"/>
    <p:sldId id="280" r:id="rId18"/>
    <p:sldId id="282" r:id="rId19"/>
    <p:sldId id="283" r:id="rId20"/>
    <p:sldId id="284" r:id="rId21"/>
    <p:sldId id="275" r:id="rId22"/>
    <p:sldId id="285" r:id="rId23"/>
    <p:sldId id="286" r:id="rId24"/>
    <p:sldId id="276" r:id="rId25"/>
    <p:sldId id="1675" r:id="rId26"/>
    <p:sldId id="201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ghua Zhang" initials="MZ" lastIdx="1" clrIdx="0">
    <p:extLst>
      <p:ext uri="{19B8F6BF-5375-455C-9EA6-DF929625EA0E}">
        <p15:presenceInfo xmlns:p15="http://schemas.microsoft.com/office/powerpoint/2012/main" userId="e3cf53f05252b0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29" autoAdjust="0"/>
    <p:restoredTop sz="95507" autoAdjust="0"/>
  </p:normalViewPr>
  <p:slideViewPr>
    <p:cSldViewPr>
      <p:cViewPr varScale="1">
        <p:scale>
          <a:sx n="63" d="100"/>
          <a:sy n="63" d="100"/>
        </p:scale>
        <p:origin x="940" y="56"/>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1" d="100"/>
          <a:sy n="71" d="100"/>
        </p:scale>
        <p:origin x="2523"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95B61-EFE5-413A-9661-65A600E3D511}" type="datetimeFigureOut">
              <a:rPr lang="zh-CN" altLang="en-US" smtClean="0"/>
              <a:t>2023/11/7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53AC0-BD2A-4D32-B912-E77220325D2B}" type="slidenum">
              <a:rPr lang="zh-CN" altLang="en-US" smtClean="0"/>
              <a:t>‹#›</a:t>
            </a:fld>
            <a:endParaRPr lang="zh-CN" altLang="en-US"/>
          </a:p>
        </p:txBody>
      </p:sp>
    </p:spTree>
    <p:extLst>
      <p:ext uri="{BB962C8B-B14F-4D97-AF65-F5344CB8AC3E}">
        <p14:creationId xmlns:p14="http://schemas.microsoft.com/office/powerpoint/2010/main" val="1547685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49532B1-D51B-4065-979B-CDD6B40756D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0286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49532B1-D51B-4065-979B-CDD6B40756D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0892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0315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D5EF85E-B557-4378-9AC1-2033CBC1C48D}" type="slidenum">
              <a:rPr lang="en-US" altLang="zh-CN"/>
              <a:pPr>
                <a:defRPr/>
              </a:pPr>
              <a:t>‹#›</a:t>
            </a:fld>
            <a:endParaRPr lang="en-US" altLang="zh-CN"/>
          </a:p>
        </p:txBody>
      </p:sp>
    </p:spTree>
    <p:extLst>
      <p:ext uri="{BB962C8B-B14F-4D97-AF65-F5344CB8AC3E}">
        <p14:creationId xmlns:p14="http://schemas.microsoft.com/office/powerpoint/2010/main" val="213128289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2023/11/7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smrtucson@gmail.com"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mailto:zminghua@mail.cgs.gov.cn" TargetMode="Externa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0.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image" Target="../media/image50.png"/><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hyperlink" Target="http://www.naturphilosophie.co.uk/testing-times-methods-dating-geological-pas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9556" y="1279436"/>
            <a:ext cx="7992888" cy="523220"/>
          </a:xfrm>
          <a:prstGeom prst="rect">
            <a:avLst/>
          </a:prstGeom>
        </p:spPr>
        <p:txBody>
          <a:bodyPr wrap="square">
            <a:spAutoFit/>
          </a:bodyPr>
          <a:lstStyle/>
          <a:p>
            <a:r>
              <a:rPr lang="en-US" altLang="zh-CN" sz="2800" b="1" dirty="0">
                <a:solidFill>
                  <a:srgbClr val="7030A0"/>
                </a:solidFill>
                <a:latin typeface="Cambria" panose="02040503050406030204" pitchFamily="18" charset="0"/>
              </a:rPr>
              <a:t>DDE geoscience information metadata standard </a:t>
            </a:r>
            <a:endParaRPr lang="en-US" altLang="zh-CN" sz="2800" b="1" dirty="0">
              <a:solidFill>
                <a:srgbClr val="7030A0"/>
              </a:solidFill>
              <a:latin typeface="Cambria" panose="02040503050406030204" pitchFamily="18" charset="0"/>
              <a:ea typeface="Cambria" panose="02040503050406030204" pitchFamily="18" charset="0"/>
            </a:endParaRPr>
          </a:p>
        </p:txBody>
      </p:sp>
      <p:sp>
        <p:nvSpPr>
          <p:cNvPr id="9" name="矩形 8">
            <a:extLst>
              <a:ext uri="{FF2B5EF4-FFF2-40B4-BE49-F238E27FC236}">
                <a16:creationId xmlns:a16="http://schemas.microsoft.com/office/drawing/2014/main" id="{7EC2FE7C-62A4-4E37-8D52-8A83DE548D35}"/>
              </a:ext>
            </a:extLst>
          </p:cNvPr>
          <p:cNvSpPr/>
          <p:nvPr/>
        </p:nvSpPr>
        <p:spPr>
          <a:xfrm>
            <a:off x="2761985" y="1945772"/>
            <a:ext cx="7344816" cy="1881925"/>
          </a:xfrm>
          <a:prstGeom prst="rect">
            <a:avLst/>
          </a:prstGeom>
        </p:spPr>
        <p:txBody>
          <a:bodyPr wrap="square">
            <a:spAutoFit/>
          </a:bodyPr>
          <a:lstStyle/>
          <a:p>
            <a:pPr marL="457200" indent="-457200">
              <a:lnSpc>
                <a:spcPct val="150000"/>
              </a:lnSpc>
              <a:buAutoNum type="arabicPeriod"/>
            </a:pPr>
            <a:r>
              <a:rPr lang="en-US" altLang="zh-CN" sz="2000" dirty="0">
                <a:solidFill>
                  <a:schemeClr val="accent6">
                    <a:lumMod val="75000"/>
                  </a:schemeClr>
                </a:solidFill>
                <a:latin typeface="Cambria" panose="02040503050406030204" pitchFamily="18" charset="0"/>
                <a:ea typeface="华文细黑" panose="02010600040101010101" pitchFamily="2" charset="-122"/>
              </a:rPr>
              <a:t>Why DDE geoscience metadata standard? </a:t>
            </a:r>
          </a:p>
          <a:p>
            <a:pPr marL="457200" indent="-457200">
              <a:lnSpc>
                <a:spcPct val="150000"/>
              </a:lnSpc>
              <a:buAutoNum type="arabicPeriod"/>
            </a:pPr>
            <a:r>
              <a:rPr lang="en-US" altLang="zh-CN" sz="2000" dirty="0">
                <a:solidFill>
                  <a:schemeClr val="accent6">
                    <a:lumMod val="75000"/>
                  </a:schemeClr>
                </a:solidFill>
                <a:latin typeface="Cambria" panose="02040503050406030204" pitchFamily="18" charset="0"/>
                <a:ea typeface="华文细黑" panose="02010600040101010101" pitchFamily="2" charset="-122"/>
              </a:rPr>
              <a:t>How DDE geoscience metadata standard is drafted ? </a:t>
            </a:r>
          </a:p>
          <a:p>
            <a:pPr marL="457200" indent="-457200">
              <a:lnSpc>
                <a:spcPct val="150000"/>
              </a:lnSpc>
              <a:buAutoNum type="arabicPeriod"/>
            </a:pPr>
            <a:r>
              <a:rPr lang="en-US" altLang="zh-CN" sz="2000" dirty="0">
                <a:solidFill>
                  <a:schemeClr val="accent6">
                    <a:lumMod val="75000"/>
                  </a:schemeClr>
                </a:solidFill>
                <a:latin typeface="Cambria" panose="02040503050406030204" pitchFamily="18" charset="0"/>
                <a:ea typeface="华文细黑" panose="02010600040101010101" pitchFamily="2" charset="-122"/>
              </a:rPr>
              <a:t>What is DDE geoscience information metadata standards?</a:t>
            </a:r>
          </a:p>
          <a:p>
            <a:pPr marL="457200" indent="-457200">
              <a:lnSpc>
                <a:spcPct val="150000"/>
              </a:lnSpc>
              <a:buAutoNum type="arabicPeriod"/>
            </a:pPr>
            <a:r>
              <a:rPr lang="en-US" altLang="zh-CN" sz="2000" dirty="0">
                <a:solidFill>
                  <a:schemeClr val="accent6">
                    <a:lumMod val="75000"/>
                  </a:schemeClr>
                </a:solidFill>
                <a:latin typeface="Cambria" panose="02040503050406030204" pitchFamily="18" charset="0"/>
                <a:ea typeface="华文细黑" panose="02010600040101010101" pitchFamily="2" charset="-122"/>
              </a:rPr>
              <a:t>How DDE geoscience information metadata implement?</a:t>
            </a:r>
          </a:p>
        </p:txBody>
      </p:sp>
      <p:grpSp>
        <p:nvGrpSpPr>
          <p:cNvPr id="5" name="组合 16">
            <a:extLst>
              <a:ext uri="{FF2B5EF4-FFF2-40B4-BE49-F238E27FC236}">
                <a16:creationId xmlns:a16="http://schemas.microsoft.com/office/drawing/2014/main" id="{14E0A193-7C40-7B83-76AD-D57F7B833632}"/>
              </a:ext>
            </a:extLst>
          </p:cNvPr>
          <p:cNvGrpSpPr/>
          <p:nvPr/>
        </p:nvGrpSpPr>
        <p:grpSpPr>
          <a:xfrm>
            <a:off x="2545554" y="4582620"/>
            <a:ext cx="3854738" cy="1179851"/>
            <a:chOff x="6979324" y="5385156"/>
            <a:chExt cx="2623724" cy="762840"/>
          </a:xfrm>
        </p:grpSpPr>
        <p:sp>
          <p:nvSpPr>
            <p:cNvPr id="6" name="矩形 19">
              <a:extLst>
                <a:ext uri="{FF2B5EF4-FFF2-40B4-BE49-F238E27FC236}">
                  <a16:creationId xmlns:a16="http://schemas.microsoft.com/office/drawing/2014/main" id="{DBB22A30-D072-883C-E80E-164F226FA636}"/>
                </a:ext>
              </a:extLst>
            </p:cNvPr>
            <p:cNvSpPr/>
            <p:nvPr/>
          </p:nvSpPr>
          <p:spPr>
            <a:xfrm>
              <a:off x="7574339" y="5408385"/>
              <a:ext cx="2028709" cy="696482"/>
            </a:xfrm>
            <a:prstGeom prst="rect">
              <a:avLst/>
            </a:prstGeom>
          </p:spPr>
          <p:txBody>
            <a:bodyPr wrap="square">
              <a:spAutoFit/>
            </a:bodyPr>
            <a:lstStyle/>
            <a:p>
              <a:r>
                <a:rPr lang="en-US" altLang="zh-CN" sz="1600" dirty="0">
                  <a:solidFill>
                    <a:srgbClr val="0000FF"/>
                  </a:solidFill>
                  <a:latin typeface="Cambria" panose="02040503050406030204" pitchFamily="18" charset="0"/>
                  <a:ea typeface="华文细黑" panose="02010600040101010101" pitchFamily="2" charset="-122"/>
                </a:rPr>
                <a:t>Dr Zhang Minghua</a:t>
              </a:r>
              <a:r>
                <a:rPr lang="zh-CN" altLang="en-US" sz="1600" dirty="0">
                  <a:solidFill>
                    <a:srgbClr val="0000FF"/>
                  </a:solidFill>
                  <a:latin typeface="Cambria" panose="02040503050406030204" pitchFamily="18" charset="0"/>
                  <a:ea typeface="华文细黑" panose="02010600040101010101" pitchFamily="2" charset="-122"/>
                </a:rPr>
                <a:t> </a:t>
              </a:r>
              <a:endParaRPr lang="en-US" altLang="zh-CN" sz="1600" dirty="0">
                <a:solidFill>
                  <a:srgbClr val="0000FF"/>
                </a:solidFill>
                <a:latin typeface="Cambria" panose="02040503050406030204" pitchFamily="18" charset="0"/>
                <a:ea typeface="华文细黑" panose="02010600040101010101" pitchFamily="2" charset="-122"/>
              </a:endParaRPr>
            </a:p>
            <a:p>
              <a:r>
                <a:rPr lang="en-US" altLang="zh-CN" sz="1600" dirty="0">
                  <a:solidFill>
                    <a:srgbClr val="0070C0"/>
                  </a:solidFill>
                  <a:latin typeface="Cambria" panose="02040503050406030204" pitchFamily="18" charset="0"/>
                  <a:ea typeface="华文细黑" panose="02010600040101010101" pitchFamily="2" charset="-122"/>
                </a:rPr>
                <a:t>Secretary general,  CGI –IUGS</a:t>
              </a:r>
            </a:p>
            <a:p>
              <a:r>
                <a:rPr lang="en-US" altLang="zh-CN" sz="1600" dirty="0">
                  <a:solidFill>
                    <a:srgbClr val="0070C0"/>
                  </a:solidFill>
                  <a:latin typeface="Cambria" panose="02040503050406030204" pitchFamily="18" charset="0"/>
                  <a:ea typeface="华文细黑" panose="02010600040101010101" pitchFamily="2" charset="-122"/>
                </a:rPr>
                <a:t>Co-leader, DDE standards group</a:t>
              </a:r>
            </a:p>
            <a:p>
              <a:r>
                <a:rPr lang="en-US" altLang="zh-CN" sz="1600" dirty="0">
                  <a:solidFill>
                    <a:srgbClr val="0000FF"/>
                  </a:solidFill>
                  <a:latin typeface="Cambria" panose="02040503050406030204" pitchFamily="18" charset="0"/>
                  <a:ea typeface="华文细黑" panose="02010600040101010101" pitchFamily="2" charset="-122"/>
                  <a:hlinkClick r:id="rId2"/>
                </a:rPr>
                <a:t>zminghua@mail.cgs.gov.cn</a:t>
              </a:r>
              <a:endParaRPr lang="en-US" altLang="zh-CN" sz="1600" dirty="0">
                <a:solidFill>
                  <a:srgbClr val="0000FF"/>
                </a:solidFill>
                <a:latin typeface="Cambria" panose="02040503050406030204" pitchFamily="18" charset="0"/>
                <a:ea typeface="华文细黑" panose="02010600040101010101" pitchFamily="2" charset="-122"/>
              </a:endParaRPr>
            </a:p>
          </p:txBody>
        </p:sp>
        <p:pic>
          <p:nvPicPr>
            <p:cNvPr id="7" name="图片 15">
              <a:extLst>
                <a:ext uri="{FF2B5EF4-FFF2-40B4-BE49-F238E27FC236}">
                  <a16:creationId xmlns:a16="http://schemas.microsoft.com/office/drawing/2014/main" id="{44B7B605-5169-AE0F-A567-A6CF5F448B5A}"/>
                </a:ext>
              </a:extLst>
            </p:cNvPr>
            <p:cNvPicPr>
              <a:picLocks noChangeAspect="1"/>
            </p:cNvPicPr>
            <p:nvPr/>
          </p:nvPicPr>
          <p:blipFill>
            <a:blip r:embed="rId3"/>
            <a:stretch>
              <a:fillRect/>
            </a:stretch>
          </p:blipFill>
          <p:spPr>
            <a:xfrm>
              <a:off x="6979324" y="5385156"/>
              <a:ext cx="595015" cy="762840"/>
            </a:xfrm>
            <a:prstGeom prst="rect">
              <a:avLst/>
            </a:prstGeom>
            <a:ln>
              <a:noFill/>
            </a:ln>
            <a:effectLst>
              <a:softEdge rad="112500"/>
            </a:effectLst>
          </p:spPr>
        </p:pic>
      </p:grpSp>
      <p:grpSp>
        <p:nvGrpSpPr>
          <p:cNvPr id="8" name="组合 37">
            <a:extLst>
              <a:ext uri="{FF2B5EF4-FFF2-40B4-BE49-F238E27FC236}">
                <a16:creationId xmlns:a16="http://schemas.microsoft.com/office/drawing/2014/main" id="{CE5E6D25-C864-4143-9C37-99B65C9B4B4B}"/>
              </a:ext>
            </a:extLst>
          </p:cNvPr>
          <p:cNvGrpSpPr/>
          <p:nvPr/>
        </p:nvGrpSpPr>
        <p:grpSpPr>
          <a:xfrm>
            <a:off x="0" y="61644"/>
            <a:ext cx="3150205" cy="467893"/>
            <a:chOff x="6096000" y="-68933"/>
            <a:chExt cx="4831563" cy="644423"/>
          </a:xfrm>
        </p:grpSpPr>
        <p:pic>
          <p:nvPicPr>
            <p:cNvPr id="11" name="Picture 3" descr="R:\users\oraymond\information_management\logos and fonts\logos\IUGS_logo4.jpg">
              <a:extLst>
                <a:ext uri="{FF2B5EF4-FFF2-40B4-BE49-F238E27FC236}">
                  <a16:creationId xmlns:a16="http://schemas.microsoft.com/office/drawing/2014/main" id="{7714B08D-2B6A-4145-A515-3C2B35F6FE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5849" y="-68933"/>
              <a:ext cx="1021714" cy="602575"/>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1">
              <a:extLst>
                <a:ext uri="{FF2B5EF4-FFF2-40B4-BE49-F238E27FC236}">
                  <a16:creationId xmlns:a16="http://schemas.microsoft.com/office/drawing/2014/main" id="{D9DC9F6C-14ED-4E40-B425-CBEF911D4EF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315" y="63753"/>
              <a:ext cx="2466826" cy="431523"/>
            </a:xfrm>
            <a:prstGeom prst="rect">
              <a:avLst/>
            </a:prstGeom>
            <a:noFill/>
            <a:ln>
              <a:noFill/>
            </a:ln>
          </p:spPr>
        </p:pic>
        <p:pic>
          <p:nvPicPr>
            <p:cNvPr id="14" name="图片 4">
              <a:extLst>
                <a:ext uri="{FF2B5EF4-FFF2-40B4-BE49-F238E27FC236}">
                  <a16:creationId xmlns:a16="http://schemas.microsoft.com/office/drawing/2014/main" id="{F5431939-3BDC-4E49-B259-E944832427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39313"/>
              <a:ext cx="1336314" cy="53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矩形 3">
            <a:extLst>
              <a:ext uri="{FF2B5EF4-FFF2-40B4-BE49-F238E27FC236}">
                <a16:creationId xmlns:a16="http://schemas.microsoft.com/office/drawing/2014/main" id="{6A1ABB55-B29E-4303-9DA7-1C9A25C053FE}"/>
              </a:ext>
            </a:extLst>
          </p:cNvPr>
          <p:cNvSpPr/>
          <p:nvPr/>
        </p:nvSpPr>
        <p:spPr>
          <a:xfrm>
            <a:off x="3150205" y="64623"/>
            <a:ext cx="6096000" cy="461665"/>
          </a:xfrm>
          <a:prstGeom prst="rect">
            <a:avLst/>
          </a:prstGeom>
        </p:spPr>
        <p:txBody>
          <a:bodyPr>
            <a:spAutoFit/>
          </a:bodyPr>
          <a:lstStyle/>
          <a:p>
            <a:r>
              <a:rPr lang="en-US" altLang="zh-CN" sz="1200" dirty="0">
                <a:solidFill>
                  <a:srgbClr val="0070C0"/>
                </a:solidFill>
                <a:latin typeface="Cambria" panose="02040503050406030204" pitchFamily="18" charset="0"/>
              </a:rPr>
              <a:t>Meetings on the Status and Future of Global Geoscience </a:t>
            </a:r>
          </a:p>
          <a:p>
            <a:r>
              <a:rPr lang="en-US" altLang="zh-CN" sz="1200" dirty="0">
                <a:solidFill>
                  <a:srgbClr val="0070C0"/>
                </a:solidFill>
                <a:latin typeface="Cambria" panose="02040503050406030204" pitchFamily="18" charset="0"/>
              </a:rPr>
              <a:t>Information Standards, November 2023, Suzhou, China </a:t>
            </a:r>
            <a:endParaRPr lang="zh-CN" altLang="en-US" sz="1200" dirty="0">
              <a:solidFill>
                <a:srgbClr val="0070C0"/>
              </a:solidFill>
            </a:endParaRPr>
          </a:p>
        </p:txBody>
      </p:sp>
      <p:pic>
        <p:nvPicPr>
          <p:cNvPr id="15" name="图片 29">
            <a:extLst>
              <a:ext uri="{FF2B5EF4-FFF2-40B4-BE49-F238E27FC236}">
                <a16:creationId xmlns:a16="http://schemas.microsoft.com/office/drawing/2014/main" id="{17D93267-82D3-4DAC-9E06-2A7393F4A397}"/>
              </a:ext>
            </a:extLst>
          </p:cNvPr>
          <p:cNvPicPr>
            <a:picLocks noChangeAspect="1"/>
          </p:cNvPicPr>
          <p:nvPr/>
        </p:nvPicPr>
        <p:blipFill>
          <a:blip r:embed="rId7"/>
          <a:stretch>
            <a:fillRect/>
          </a:stretch>
        </p:blipFill>
        <p:spPr>
          <a:xfrm>
            <a:off x="6888088" y="4679912"/>
            <a:ext cx="728519" cy="985268"/>
          </a:xfrm>
          <a:prstGeom prst="rect">
            <a:avLst/>
          </a:prstGeom>
          <a:ln>
            <a:noFill/>
          </a:ln>
          <a:effectLst>
            <a:outerShdw blurRad="292100" dist="139700" dir="2700000" algn="tl" rotWithShape="0">
              <a:srgbClr val="333333">
                <a:alpha val="65000"/>
              </a:srgbClr>
            </a:outerShdw>
          </a:effectLst>
        </p:spPr>
      </p:pic>
      <p:sp>
        <p:nvSpPr>
          <p:cNvPr id="10" name="矩形 9">
            <a:extLst>
              <a:ext uri="{FF2B5EF4-FFF2-40B4-BE49-F238E27FC236}">
                <a16:creationId xmlns:a16="http://schemas.microsoft.com/office/drawing/2014/main" id="{58DFCABC-91DC-4C72-9B66-206D3F7AAC37}"/>
              </a:ext>
            </a:extLst>
          </p:cNvPr>
          <p:cNvSpPr/>
          <p:nvPr/>
        </p:nvSpPr>
        <p:spPr>
          <a:xfrm>
            <a:off x="7727267" y="4649325"/>
            <a:ext cx="3838358" cy="1046440"/>
          </a:xfrm>
          <a:prstGeom prst="rect">
            <a:avLst/>
          </a:prstGeom>
        </p:spPr>
        <p:txBody>
          <a:bodyPr wrap="none">
            <a:spAutoFit/>
          </a:bodyPr>
          <a:lstStyle/>
          <a:p>
            <a:r>
              <a:rPr lang="en-US" altLang="zh-CN" sz="1600" dirty="0">
                <a:solidFill>
                  <a:srgbClr val="0000FF"/>
                </a:solidFill>
                <a:latin typeface="Cambria" panose="02040503050406030204" pitchFamily="18" charset="0"/>
                <a:ea typeface="华文细黑" panose="02010600040101010101" pitchFamily="2" charset="-122"/>
              </a:rPr>
              <a:t>Dr Stephen Richard</a:t>
            </a:r>
          </a:p>
          <a:p>
            <a:r>
              <a:rPr lang="en-US" altLang="zh-CN" sz="1400" dirty="0">
                <a:solidFill>
                  <a:srgbClr val="0070C0"/>
                </a:solidFill>
                <a:latin typeface="Cambria" panose="02040503050406030204" pitchFamily="18" charset="0"/>
              </a:rPr>
              <a:t>US Geoscience Information (USGIN) Foundation</a:t>
            </a:r>
            <a:endParaRPr lang="zh-CN" altLang="zh-CN" sz="1400" dirty="0">
              <a:solidFill>
                <a:srgbClr val="0070C0"/>
              </a:solidFill>
              <a:latin typeface="Cambria" panose="02040503050406030204" pitchFamily="18" charset="0"/>
            </a:endParaRPr>
          </a:p>
          <a:p>
            <a:r>
              <a:rPr lang="en-US" altLang="zh-CN" sz="1600" dirty="0">
                <a:latin typeface="Cambria" panose="02040503050406030204" pitchFamily="18" charset="0"/>
                <a:hlinkClick r:id="rId8"/>
              </a:rPr>
              <a:t>smrtucson@gmail.com</a:t>
            </a:r>
            <a:endParaRPr lang="zh-CN" altLang="zh-CN" sz="1600" dirty="0">
              <a:latin typeface="Cambria" panose="02040503050406030204" pitchFamily="18" charset="0"/>
            </a:endParaRPr>
          </a:p>
          <a:p>
            <a:r>
              <a:rPr lang="zh-CN" altLang="en-US" sz="1600" dirty="0">
                <a:solidFill>
                  <a:srgbClr val="0000FF"/>
                </a:solidFill>
                <a:latin typeface="Cambria" panose="02040503050406030204" pitchFamily="18" charset="0"/>
                <a:ea typeface="华文细黑" panose="02010600040101010101" pitchFamily="2" charset="-122"/>
              </a:rPr>
              <a:t> </a:t>
            </a:r>
            <a:endParaRPr lang="zh-CN" altLang="en-US" dirty="0">
              <a:latin typeface="Cambria" panose="02040503050406030204" pitchFamily="18" charset="0"/>
            </a:endParaRPr>
          </a:p>
        </p:txBody>
      </p:sp>
    </p:spTree>
    <p:extLst>
      <p:ext uri="{BB962C8B-B14F-4D97-AF65-F5344CB8AC3E}">
        <p14:creationId xmlns:p14="http://schemas.microsoft.com/office/powerpoint/2010/main" val="28348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5846F65-67E4-4DDD-A8A2-AB029B8D3EC7}"/>
              </a:ext>
            </a:extLst>
          </p:cNvPr>
          <p:cNvGrpSpPr/>
          <p:nvPr/>
        </p:nvGrpSpPr>
        <p:grpSpPr>
          <a:xfrm>
            <a:off x="407367" y="836711"/>
            <a:ext cx="5234251" cy="5904655"/>
            <a:chOff x="2861183" y="1196897"/>
            <a:chExt cx="3688836" cy="5193575"/>
          </a:xfrm>
        </p:grpSpPr>
        <p:pic>
          <p:nvPicPr>
            <p:cNvPr id="10" name="图片 9">
              <a:extLst>
                <a:ext uri="{FF2B5EF4-FFF2-40B4-BE49-F238E27FC236}">
                  <a16:creationId xmlns:a16="http://schemas.microsoft.com/office/drawing/2014/main" id="{E5ACF32E-DF84-46D3-A163-2DBD00966643}"/>
                </a:ext>
              </a:extLst>
            </p:cNvPr>
            <p:cNvPicPr>
              <a:picLocks noChangeAspect="1"/>
            </p:cNvPicPr>
            <p:nvPr/>
          </p:nvPicPr>
          <p:blipFill rotWithShape="1">
            <a:blip r:embed="rId2"/>
            <a:srcRect b="7734"/>
            <a:stretch/>
          </p:blipFill>
          <p:spPr>
            <a:xfrm>
              <a:off x="2861183" y="1196897"/>
              <a:ext cx="3688836" cy="5193575"/>
            </a:xfrm>
            <a:prstGeom prst="rect">
              <a:avLst/>
            </a:prstGeom>
            <a:ln w="6350">
              <a:solidFill>
                <a:schemeClr val="bg1">
                  <a:lumMod val="50000"/>
                </a:schemeClr>
              </a:solidFill>
            </a:ln>
          </p:spPr>
        </p:pic>
        <p:sp>
          <p:nvSpPr>
            <p:cNvPr id="14" name="矩形 13">
              <a:extLst>
                <a:ext uri="{FF2B5EF4-FFF2-40B4-BE49-F238E27FC236}">
                  <a16:creationId xmlns:a16="http://schemas.microsoft.com/office/drawing/2014/main" id="{334D9CC3-51A4-4A0C-BF4B-D0686845B7C9}"/>
                </a:ext>
              </a:extLst>
            </p:cNvPr>
            <p:cNvSpPr/>
            <p:nvPr/>
          </p:nvSpPr>
          <p:spPr>
            <a:xfrm>
              <a:off x="2935616" y="5369123"/>
              <a:ext cx="3510577" cy="949767"/>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B466154E-ABAD-41DD-B244-3584BD9DD089}"/>
              </a:ext>
            </a:extLst>
          </p:cNvPr>
          <p:cNvGrpSpPr/>
          <p:nvPr/>
        </p:nvGrpSpPr>
        <p:grpSpPr>
          <a:xfrm>
            <a:off x="2855640" y="3200890"/>
            <a:ext cx="4708954" cy="3540478"/>
            <a:chOff x="4985768" y="5964"/>
            <a:chExt cx="4509112" cy="3429000"/>
          </a:xfrm>
        </p:grpSpPr>
        <p:pic>
          <p:nvPicPr>
            <p:cNvPr id="18" name="图片 17">
              <a:extLst>
                <a:ext uri="{FF2B5EF4-FFF2-40B4-BE49-F238E27FC236}">
                  <a16:creationId xmlns:a16="http://schemas.microsoft.com/office/drawing/2014/main" id="{E14F8A10-86F2-4D9C-9E2B-AB72D2DA989E}"/>
                </a:ext>
              </a:extLst>
            </p:cNvPr>
            <p:cNvPicPr>
              <a:picLocks noChangeAspect="1"/>
            </p:cNvPicPr>
            <p:nvPr/>
          </p:nvPicPr>
          <p:blipFill>
            <a:blip r:embed="rId3"/>
            <a:stretch>
              <a:fillRect/>
            </a:stretch>
          </p:blipFill>
          <p:spPr>
            <a:xfrm>
              <a:off x="4985768" y="5964"/>
              <a:ext cx="4509112" cy="3429000"/>
            </a:xfrm>
            <a:prstGeom prst="rect">
              <a:avLst/>
            </a:prstGeom>
            <a:ln>
              <a:solidFill>
                <a:schemeClr val="bg1">
                  <a:lumMod val="50000"/>
                </a:schemeClr>
              </a:solidFill>
            </a:ln>
          </p:spPr>
        </p:pic>
        <p:sp>
          <p:nvSpPr>
            <p:cNvPr id="19" name="矩形 18">
              <a:extLst>
                <a:ext uri="{FF2B5EF4-FFF2-40B4-BE49-F238E27FC236}">
                  <a16:creationId xmlns:a16="http://schemas.microsoft.com/office/drawing/2014/main" id="{84002B0B-4292-4BEA-AB23-89E2A14A1BE0}"/>
                </a:ext>
              </a:extLst>
            </p:cNvPr>
            <p:cNvSpPr/>
            <p:nvPr/>
          </p:nvSpPr>
          <p:spPr>
            <a:xfrm>
              <a:off x="5058353" y="850790"/>
              <a:ext cx="4371894" cy="26239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F4AD452-540A-4F88-B62D-2D479F649836}"/>
                </a:ext>
              </a:extLst>
            </p:cNvPr>
            <p:cNvSpPr/>
            <p:nvPr/>
          </p:nvSpPr>
          <p:spPr>
            <a:xfrm>
              <a:off x="5058352" y="2854518"/>
              <a:ext cx="4371894" cy="50093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325E67BF-E61A-4449-A4D2-F7AB9C162277}"/>
              </a:ext>
            </a:extLst>
          </p:cNvPr>
          <p:cNvGrpSpPr/>
          <p:nvPr/>
        </p:nvGrpSpPr>
        <p:grpSpPr>
          <a:xfrm>
            <a:off x="5879977" y="836710"/>
            <a:ext cx="6143678" cy="5904657"/>
            <a:chOff x="7623011" y="916109"/>
            <a:chExt cx="4509112" cy="5894841"/>
          </a:xfrm>
        </p:grpSpPr>
        <p:grpSp>
          <p:nvGrpSpPr>
            <p:cNvPr id="22" name="组合 21">
              <a:extLst>
                <a:ext uri="{FF2B5EF4-FFF2-40B4-BE49-F238E27FC236}">
                  <a16:creationId xmlns:a16="http://schemas.microsoft.com/office/drawing/2014/main" id="{B127BC7B-F26C-4035-B3EF-01BE57DAA091}"/>
                </a:ext>
              </a:extLst>
            </p:cNvPr>
            <p:cNvGrpSpPr/>
            <p:nvPr/>
          </p:nvGrpSpPr>
          <p:grpSpPr>
            <a:xfrm>
              <a:off x="7623011" y="916109"/>
              <a:ext cx="4509112" cy="5894840"/>
              <a:chOff x="7623011" y="916109"/>
              <a:chExt cx="4509112" cy="5894840"/>
            </a:xfrm>
          </p:grpSpPr>
          <p:grpSp>
            <p:nvGrpSpPr>
              <p:cNvPr id="24" name="组合 23">
                <a:extLst>
                  <a:ext uri="{FF2B5EF4-FFF2-40B4-BE49-F238E27FC236}">
                    <a16:creationId xmlns:a16="http://schemas.microsoft.com/office/drawing/2014/main" id="{AA5EDFF7-0D9C-4F1A-B825-BB0D858EF739}"/>
                  </a:ext>
                </a:extLst>
              </p:cNvPr>
              <p:cNvGrpSpPr/>
              <p:nvPr/>
            </p:nvGrpSpPr>
            <p:grpSpPr>
              <a:xfrm>
                <a:off x="7623011" y="916109"/>
                <a:ext cx="4509112" cy="5894840"/>
                <a:chOff x="7623011" y="916109"/>
                <a:chExt cx="4509112" cy="5894840"/>
              </a:xfrm>
            </p:grpSpPr>
            <p:pic>
              <p:nvPicPr>
                <p:cNvPr id="29" name="图片 28">
                  <a:extLst>
                    <a:ext uri="{FF2B5EF4-FFF2-40B4-BE49-F238E27FC236}">
                      <a16:creationId xmlns:a16="http://schemas.microsoft.com/office/drawing/2014/main" id="{3443F4EE-21F9-49CE-8C7F-094EECC4F7E0}"/>
                    </a:ext>
                  </a:extLst>
                </p:cNvPr>
                <p:cNvPicPr>
                  <a:picLocks noChangeAspect="1"/>
                </p:cNvPicPr>
                <p:nvPr/>
              </p:nvPicPr>
              <p:blipFill>
                <a:blip r:embed="rId4"/>
                <a:stretch>
                  <a:fillRect/>
                </a:stretch>
              </p:blipFill>
              <p:spPr>
                <a:xfrm>
                  <a:off x="7623011" y="3039049"/>
                  <a:ext cx="4509112" cy="3771900"/>
                </a:xfrm>
                <a:prstGeom prst="rect">
                  <a:avLst/>
                </a:prstGeom>
                <a:ln>
                  <a:solidFill>
                    <a:schemeClr val="bg1">
                      <a:lumMod val="50000"/>
                    </a:schemeClr>
                  </a:solidFill>
                </a:ln>
              </p:spPr>
            </p:pic>
            <p:pic>
              <p:nvPicPr>
                <p:cNvPr id="30" name="图片 29">
                  <a:extLst>
                    <a:ext uri="{FF2B5EF4-FFF2-40B4-BE49-F238E27FC236}">
                      <a16:creationId xmlns:a16="http://schemas.microsoft.com/office/drawing/2014/main" id="{FF19255B-7C55-4D35-B998-216B71014A4A}"/>
                    </a:ext>
                  </a:extLst>
                </p:cNvPr>
                <p:cNvPicPr>
                  <a:picLocks noChangeAspect="1"/>
                </p:cNvPicPr>
                <p:nvPr/>
              </p:nvPicPr>
              <p:blipFill>
                <a:blip r:embed="rId5"/>
                <a:stretch>
                  <a:fillRect/>
                </a:stretch>
              </p:blipFill>
              <p:spPr>
                <a:xfrm>
                  <a:off x="7661621" y="916109"/>
                  <a:ext cx="4470502" cy="2526806"/>
                </a:xfrm>
                <a:prstGeom prst="rect">
                  <a:avLst/>
                </a:prstGeom>
                <a:ln>
                  <a:solidFill>
                    <a:schemeClr val="bg1">
                      <a:lumMod val="50000"/>
                    </a:schemeClr>
                  </a:solidFill>
                </a:ln>
              </p:spPr>
            </p:pic>
          </p:grpSp>
          <p:sp>
            <p:nvSpPr>
              <p:cNvPr id="25" name="矩形 24">
                <a:extLst>
                  <a:ext uri="{FF2B5EF4-FFF2-40B4-BE49-F238E27FC236}">
                    <a16:creationId xmlns:a16="http://schemas.microsoft.com/office/drawing/2014/main" id="{C904DB01-8C1B-4961-8B56-FAA3D946F6EC}"/>
                  </a:ext>
                </a:extLst>
              </p:cNvPr>
              <p:cNvSpPr/>
              <p:nvPr/>
            </p:nvSpPr>
            <p:spPr>
              <a:xfrm>
                <a:off x="7679294" y="1609495"/>
                <a:ext cx="4418853" cy="354023"/>
              </a:xfrm>
              <a:prstGeom prst="rect">
                <a:avLst/>
              </a:prstGeom>
              <a:solidFill>
                <a:schemeClr val="accent6">
                  <a:lumMod val="20000"/>
                  <a:lumOff val="80000"/>
                  <a:alpha val="43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5937BF4-555B-4BE4-80EA-F69181591659}"/>
                  </a:ext>
                </a:extLst>
              </p:cNvPr>
              <p:cNvSpPr/>
              <p:nvPr/>
            </p:nvSpPr>
            <p:spPr>
              <a:xfrm>
                <a:off x="7679294" y="3006936"/>
                <a:ext cx="4416535" cy="433537"/>
              </a:xfrm>
              <a:prstGeom prst="rec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E88A3B4-FACC-404D-81EF-810F8C48B3AD}"/>
                  </a:ext>
                </a:extLst>
              </p:cNvPr>
              <p:cNvSpPr/>
              <p:nvPr/>
            </p:nvSpPr>
            <p:spPr>
              <a:xfrm>
                <a:off x="7688911" y="3861039"/>
                <a:ext cx="4402610" cy="35402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99A1F26-5861-4722-9852-C75A201101B5}"/>
                  </a:ext>
                </a:extLst>
              </p:cNvPr>
              <p:cNvSpPr/>
              <p:nvPr/>
            </p:nvSpPr>
            <p:spPr>
              <a:xfrm>
                <a:off x="7661621" y="5209390"/>
                <a:ext cx="4429900" cy="897212"/>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EA2CFFEB-8BF7-48DE-9851-5283E62BB1A7}"/>
                </a:ext>
              </a:extLst>
            </p:cNvPr>
            <p:cNvSpPr/>
            <p:nvPr/>
          </p:nvSpPr>
          <p:spPr>
            <a:xfrm>
              <a:off x="7661622" y="6106602"/>
              <a:ext cx="4429900" cy="70434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E1ED4E85-C577-45FF-9513-A7B6D04D833B}"/>
              </a:ext>
            </a:extLst>
          </p:cNvPr>
          <p:cNvGrpSpPr/>
          <p:nvPr/>
        </p:nvGrpSpPr>
        <p:grpSpPr>
          <a:xfrm>
            <a:off x="10128448" y="0"/>
            <a:ext cx="2331777" cy="323344"/>
            <a:chOff x="10128447" y="50684"/>
            <a:chExt cx="2331777" cy="323344"/>
          </a:xfrm>
        </p:grpSpPr>
        <p:sp>
          <p:nvSpPr>
            <p:cNvPr id="15" name="TextBox 46">
              <a:extLst>
                <a:ext uri="{FF2B5EF4-FFF2-40B4-BE49-F238E27FC236}">
                  <a16:creationId xmlns:a16="http://schemas.microsoft.com/office/drawing/2014/main" id="{3D06D0E9-E9D1-4E0A-A1DB-3A8B8FE62601}"/>
                </a:ext>
              </a:extLst>
            </p:cNvPr>
            <p:cNvSpPr txBox="1"/>
            <p:nvPr/>
          </p:nvSpPr>
          <p:spPr>
            <a:xfrm>
              <a:off x="10128447" y="50684"/>
              <a:ext cx="2331777" cy="307777"/>
            </a:xfrm>
            <a:prstGeom prst="rect">
              <a:avLst/>
            </a:prstGeom>
            <a:noFill/>
          </p:spPr>
          <p:txBody>
            <a:bodyPr wrap="square" rtlCol="0">
              <a:spAutoFit/>
            </a:bodyPr>
            <a:lstStyle/>
            <a:p>
              <a:pPr algn="ctr"/>
              <a:r>
                <a:rPr lang="en-NZ" sz="1400" dirty="0">
                  <a:solidFill>
                    <a:schemeClr val="tx1">
                      <a:lumMod val="50000"/>
                      <a:lumOff val="50000"/>
                    </a:schemeClr>
                  </a:solidFill>
                  <a:latin typeface="Cambria" panose="02040503050406030204" pitchFamily="18" charset="0"/>
                  <a:ea typeface="Arial Unicode MS" panose="020B0604020202020204" pitchFamily="34" charset="-122"/>
                  <a:cs typeface="Arial Unicode MS" panose="020B0604020202020204" pitchFamily="34" charset="-122"/>
                </a:rPr>
                <a:t>ISO19115-2014(E)</a:t>
              </a:r>
            </a:p>
          </p:txBody>
        </p:sp>
        <p:sp>
          <p:nvSpPr>
            <p:cNvPr id="8" name="矩形: 圆角 7">
              <a:extLst>
                <a:ext uri="{FF2B5EF4-FFF2-40B4-BE49-F238E27FC236}">
                  <a16:creationId xmlns:a16="http://schemas.microsoft.com/office/drawing/2014/main" id="{0E3F0594-5E86-4D54-93A3-4BC49F611DD3}"/>
                </a:ext>
              </a:extLst>
            </p:cNvPr>
            <p:cNvSpPr/>
            <p:nvPr/>
          </p:nvSpPr>
          <p:spPr>
            <a:xfrm>
              <a:off x="10565018" y="303892"/>
              <a:ext cx="1458636" cy="70136"/>
            </a:xfrm>
            <a:prstGeom prst="roundRect">
              <a:avLst/>
            </a:prstGeom>
            <a:solidFill>
              <a:srgbClr val="00B05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3">
            <a:extLst>
              <a:ext uri="{FF2B5EF4-FFF2-40B4-BE49-F238E27FC236}">
                <a16:creationId xmlns:a16="http://schemas.microsoft.com/office/drawing/2014/main" id="{F010F32A-9657-9E61-D2B6-742BD18F1752}"/>
              </a:ext>
            </a:extLst>
          </p:cNvPr>
          <p:cNvSpPr txBox="1"/>
          <p:nvPr/>
        </p:nvSpPr>
        <p:spPr>
          <a:xfrm>
            <a:off x="3300564" y="107339"/>
            <a:ext cx="5099691" cy="523220"/>
          </a:xfrm>
          <a:prstGeom prst="rect">
            <a:avLst/>
          </a:prstGeom>
          <a:noFill/>
        </p:spPr>
        <p:txBody>
          <a:bodyPr wrap="square">
            <a:spAutoFit/>
          </a:bodyPr>
          <a:lstStyle/>
          <a:p>
            <a:pPr marL="342900" indent="-342900">
              <a:buFont typeface="Wingdings" panose="05000000000000000000" pitchFamily="2" charset="2"/>
              <a:buChar char="§"/>
            </a:pPr>
            <a:r>
              <a:rPr lang="en-US" altLang="zh-CN" sz="2800" b="1" dirty="0">
                <a:solidFill>
                  <a:srgbClr val="FF0000"/>
                </a:solidFill>
              </a:rPr>
              <a:t>Utilize Discovery Metadata </a:t>
            </a:r>
            <a:endParaRPr lang="en-US" sz="2800" dirty="0">
              <a:solidFill>
                <a:srgbClr val="FF0000"/>
              </a:solidFill>
            </a:endParaRPr>
          </a:p>
        </p:txBody>
      </p:sp>
    </p:spTree>
    <p:extLst>
      <p:ext uri="{BB962C8B-B14F-4D97-AF65-F5344CB8AC3E}">
        <p14:creationId xmlns:p14="http://schemas.microsoft.com/office/powerpoint/2010/main" val="228828666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A491646-793F-45D9-BC12-F59D431CB3CD}"/>
              </a:ext>
            </a:extLst>
          </p:cNvPr>
          <p:cNvSpPr/>
          <p:nvPr/>
        </p:nvSpPr>
        <p:spPr>
          <a:xfrm>
            <a:off x="335360" y="764704"/>
            <a:ext cx="5112568" cy="3147015"/>
          </a:xfrm>
          <a:prstGeom prst="rect">
            <a:avLst/>
          </a:prstGeom>
        </p:spPr>
        <p:txBody>
          <a:bodyPr wrap="square">
            <a:spAutoFit/>
          </a:bodyPr>
          <a:lstStyle/>
          <a:p>
            <a:pPr marL="228600" marR="0">
              <a:spcBef>
                <a:spcPts val="300"/>
              </a:spcBef>
              <a:spcAft>
                <a:spcPts val="0"/>
              </a:spcAft>
            </a:pPr>
            <a:r>
              <a:rPr lang="en-US" sz="1800" b="1" kern="100" dirty="0">
                <a:solidFill>
                  <a:schemeClr val="bg1">
                    <a:lumMod val="50000"/>
                  </a:schemeClr>
                </a:solidFill>
                <a:effectLst/>
                <a:latin typeface="Cambria" panose="02040503050406030204" pitchFamily="18" charset="0"/>
              </a:rPr>
              <a:t>Calendar Date and Time</a:t>
            </a:r>
          </a:p>
          <a:p>
            <a:pPr marL="228600" marR="0">
              <a:spcBef>
                <a:spcPts val="300"/>
              </a:spcBef>
              <a:spcAft>
                <a:spcPts val="0"/>
              </a:spcAft>
            </a:pPr>
            <a:endParaRPr lang="en-US" sz="1200" dirty="0">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endParaRPr>
          </a:p>
          <a:p>
            <a:pPr marL="0" marR="0" indent="0" algn="just">
              <a:spcBef>
                <a:spcPts val="0"/>
              </a:spcBef>
              <a:spcAft>
                <a:spcPts val="600"/>
              </a:spcAft>
            </a:pPr>
            <a:r>
              <a:rPr lang="en-US" sz="1200" dirty="0">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Calendar dates are specified using strings based on  ISO 8601 The precision of the date can be defined by showing a combination of century plus year plus month plus day, e.g. YY (century), YYYY (year), YYYY-MM (year-month), YYYY-MM-DD (year, month and day).</a:t>
            </a:r>
            <a:endParaRPr lang="en-US" sz="1200" dirty="0">
              <a:solidFill>
                <a:schemeClr val="bg1">
                  <a:lumMod val="50000"/>
                </a:schemeClr>
              </a:solidFill>
              <a:effectLst/>
              <a:latin typeface="宋体" panose="02010600030101010101" pitchFamily="2" charset="-122"/>
              <a:ea typeface="宋体" panose="02010600030101010101" pitchFamily="2" charset="-122"/>
              <a:cs typeface="Angsana New" panose="02020603050405020304" pitchFamily="18" charset="-34"/>
            </a:endParaRPr>
          </a:p>
          <a:p>
            <a:pPr marL="0" marR="0" indent="0" algn="just">
              <a:spcBef>
                <a:spcPts val="0"/>
              </a:spcBef>
              <a:spcAft>
                <a:spcPts val="600"/>
              </a:spcAft>
            </a:pPr>
            <a:r>
              <a:rPr lang="en-US" sz="1200" dirty="0">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A time is specified by appending an hour, minute and second to a year, month and day string, based on ISO 8601. The </a:t>
            </a:r>
            <a:r>
              <a:rPr lang="en-US" sz="1200" dirty="0" err="1">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DateTime</a:t>
            </a:r>
            <a:r>
              <a:rPr lang="en-US" sz="1200" dirty="0">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 definition allows the less precise values. For example YYYY-MM-</a:t>
            </a:r>
            <a:r>
              <a:rPr lang="en-US" sz="1200" dirty="0" err="1">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DDThh</a:t>
            </a:r>
            <a:r>
              <a:rPr lang="en-US" sz="1200" dirty="0">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 (year, month, day, hour), </a:t>
            </a:r>
            <a:r>
              <a:rPr lang="en-US" sz="1200" dirty="0" err="1">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YYYY-MM-DDThh:mm</a:t>
            </a:r>
            <a:r>
              <a:rPr lang="en-US" sz="1200" dirty="0">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 (year, month, day, hour, minute), </a:t>
            </a:r>
            <a:r>
              <a:rPr lang="en-US" sz="1200" dirty="0" err="1">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YYYY-MM-DDThh:mm:ss.d</a:t>
            </a:r>
            <a:r>
              <a:rPr lang="en-US" sz="1200" dirty="0">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 (year, month, day, hour, minute, second and decimals of seconds). The time zone should also be added, e.g. </a:t>
            </a:r>
            <a:r>
              <a:rPr lang="en-US" sz="1200" dirty="0" err="1">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YYYY-M-DDThh:mm:ss.d+hh:mm</a:t>
            </a:r>
            <a:r>
              <a:rPr lang="en-US" sz="1200" dirty="0">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 Inclusion of the punctuation in the date or </a:t>
            </a:r>
            <a:r>
              <a:rPr lang="en-US" sz="1200" dirty="0" err="1">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dateTime</a:t>
            </a:r>
            <a:r>
              <a:rPr lang="en-US" sz="1200" dirty="0">
                <a:solidFill>
                  <a:schemeClr val="bg1">
                    <a:lumMod val="50000"/>
                  </a:schemeClr>
                </a:solidFill>
                <a:effectLst/>
                <a:latin typeface="Cambria" panose="02040503050406030204" pitchFamily="18" charset="0"/>
                <a:ea typeface="宋体" panose="02010600030101010101" pitchFamily="2" charset="-122"/>
                <a:cs typeface="Angsana New" panose="02020603050405020304" pitchFamily="18" charset="-34"/>
              </a:rPr>
              <a:t> strings is critical to enabling parsing of the time position values.</a:t>
            </a:r>
            <a:endParaRPr lang="en-US" sz="1200" dirty="0">
              <a:solidFill>
                <a:schemeClr val="bg1">
                  <a:lumMod val="50000"/>
                </a:schemeClr>
              </a:solidFill>
              <a:effectLst/>
              <a:latin typeface="宋体" panose="02010600030101010101" pitchFamily="2" charset="-122"/>
              <a:ea typeface="宋体" panose="02010600030101010101" pitchFamily="2" charset="-122"/>
              <a:cs typeface="Angsana New" panose="02020603050405020304" pitchFamily="18" charset="-34"/>
            </a:endParaRPr>
          </a:p>
          <a:p>
            <a:pPr indent="127000" algn="just">
              <a:spcAft>
                <a:spcPts val="600"/>
              </a:spcAft>
            </a:pPr>
            <a:endParaRPr lang="en-US" altLang="zh-CN" sz="1200" dirty="0">
              <a:solidFill>
                <a:schemeClr val="bg1">
                  <a:lumMod val="50000"/>
                </a:schemeClr>
              </a:solidFill>
              <a:latin typeface="Cambria" panose="02040503050406030204" pitchFamily="18" charset="0"/>
              <a:ea typeface="宋体" panose="02010600030101010101" pitchFamily="2" charset="-122"/>
              <a:cs typeface="Angsana New" panose="02020603050405020304" pitchFamily="18" charset="-34"/>
            </a:endParaRPr>
          </a:p>
        </p:txBody>
      </p:sp>
      <p:sp>
        <p:nvSpPr>
          <p:cNvPr id="5" name="矩形 4">
            <a:extLst>
              <a:ext uri="{FF2B5EF4-FFF2-40B4-BE49-F238E27FC236}">
                <a16:creationId xmlns:a16="http://schemas.microsoft.com/office/drawing/2014/main" id="{80A36BD7-8F27-4A61-9EA4-1A9B30609F4C}"/>
              </a:ext>
            </a:extLst>
          </p:cNvPr>
          <p:cNvSpPr/>
          <p:nvPr/>
        </p:nvSpPr>
        <p:spPr>
          <a:xfrm>
            <a:off x="5951984" y="624947"/>
            <a:ext cx="5807968" cy="3008516"/>
          </a:xfrm>
          <a:prstGeom prst="rect">
            <a:avLst/>
          </a:prstGeom>
        </p:spPr>
        <p:txBody>
          <a:bodyPr wrap="square">
            <a:spAutoFit/>
          </a:bodyPr>
          <a:lstStyle/>
          <a:p>
            <a:pPr indent="127000" algn="just">
              <a:spcBef>
                <a:spcPts val="600"/>
              </a:spcBef>
              <a:spcAft>
                <a:spcPts val="600"/>
              </a:spcAft>
            </a:pPr>
            <a:r>
              <a:rPr lang="en-US" altLang="zh-CN" b="1" kern="1050" dirty="0">
                <a:solidFill>
                  <a:srgbClr val="00B050"/>
                </a:solidFill>
                <a:latin typeface="Cambria" panose="02040503050406030204" pitchFamily="18" charset="0"/>
                <a:ea typeface="黑体" panose="02010609060101010101" pitchFamily="49" charset="-122"/>
                <a:cs typeface="Angsana New" panose="02020603050405020304" pitchFamily="18" charset="-34"/>
              </a:rPr>
              <a:t>Geological Time Scale</a:t>
            </a:r>
          </a:p>
          <a:p>
            <a:pPr marL="171450" indent="-171450">
              <a:spcAft>
                <a:spcPts val="600"/>
              </a:spcAft>
              <a:buFont typeface="Arial" panose="020B0604020202020204" pitchFamily="34" charset="0"/>
              <a:buChar char="•"/>
            </a:pPr>
            <a:r>
              <a:rPr lang="en-US" sz="1200" b="1" dirty="0">
                <a:latin typeface="Cambria" panose="02040503050406030204" pitchFamily="18" charset="0"/>
                <a:ea typeface="宋体" panose="02010600030101010101" pitchFamily="2" charset="-122"/>
                <a:cs typeface="Angsana New" panose="02020603050405020304" pitchFamily="18" charset="-34"/>
              </a:rPr>
              <a:t>Named Geological Time Intervals </a:t>
            </a:r>
          </a:p>
          <a:p>
            <a:pPr marL="0" marR="0" indent="0" algn="l">
              <a:spcBef>
                <a:spcPts val="0"/>
              </a:spcBef>
              <a:spcAft>
                <a:spcPts val="600"/>
              </a:spcAft>
            </a:pPr>
            <a:r>
              <a:rPr lang="en-US" sz="1200" dirty="0">
                <a:effectLst/>
                <a:latin typeface="Cambria" panose="02040503050406030204" pitchFamily="18" charset="0"/>
                <a:ea typeface="宋体" panose="02010600030101010101" pitchFamily="2" charset="-122"/>
                <a:cs typeface="Angsana New" panose="02020603050405020304" pitchFamily="18" charset="-34"/>
              </a:rPr>
              <a:t>Gives values for geological time period or age in smallest resolvable geologic time scale unit, from the International Stratigraphic Chart released and updated by International Commission on Stratigraphy of the International Union of Geological Sciences. For example, Upper Jurassic, Holocene, etc.  Use the International Stratigraphic Chart (</a:t>
            </a:r>
            <a:r>
              <a:rPr lang="en-US" sz="1200" dirty="0">
                <a:effectLst/>
                <a:latin typeface="Cambria" panose="02040503050406030204" pitchFamily="18" charset="0"/>
                <a:ea typeface="Times New Roman" panose="02020603050405020304" pitchFamily="18" charset="0"/>
                <a:cs typeface="Times New Roman" panose="02020603050405020304" pitchFamily="18" charset="0"/>
              </a:rPr>
              <a:t>https://stratigraphy.org/chart).</a:t>
            </a:r>
            <a:endParaRPr lang="en-US" sz="1200" dirty="0">
              <a:effectLst/>
              <a:latin typeface="宋体" panose="02010600030101010101" pitchFamily="2" charset="-122"/>
              <a:ea typeface="宋体" panose="02010600030101010101" pitchFamily="2" charset="-122"/>
              <a:cs typeface="Angsana New" panose="02020603050405020304" pitchFamily="18" charset="-34"/>
            </a:endParaRPr>
          </a:p>
          <a:p>
            <a:pPr marL="171450" marR="0" indent="-171450">
              <a:spcBef>
                <a:spcPts val="300"/>
              </a:spcBef>
              <a:spcAft>
                <a:spcPts val="600"/>
              </a:spcAft>
              <a:buFont typeface="Arial" panose="020B0604020202020204" pitchFamily="34" charset="0"/>
              <a:buChar char="•"/>
            </a:pPr>
            <a:r>
              <a:rPr lang="en-US" sz="1200" b="1" dirty="0">
                <a:latin typeface="Cambria" panose="02040503050406030204" pitchFamily="18" charset="0"/>
                <a:ea typeface="宋体" panose="02010600030101010101" pitchFamily="2" charset="-122"/>
                <a:cs typeface="Angsana New" panose="02020603050405020304" pitchFamily="18" charset="-34"/>
              </a:rPr>
              <a:t>Numeric temporal positions</a:t>
            </a:r>
          </a:p>
          <a:p>
            <a:pPr marL="0" marR="0" indent="0" algn="l">
              <a:spcBef>
                <a:spcPts val="0"/>
              </a:spcBef>
              <a:spcAft>
                <a:spcPts val="600"/>
              </a:spcAft>
            </a:pPr>
            <a:r>
              <a:rPr lang="en-US" sz="1200" dirty="0">
                <a:effectLst/>
                <a:latin typeface="Cambria" panose="02040503050406030204" pitchFamily="18" charset="0"/>
                <a:ea typeface="宋体" panose="02010600030101010101" pitchFamily="2" charset="-122"/>
                <a:cs typeface="Angsana New" panose="02020603050405020304" pitchFamily="18" charset="-34"/>
              </a:rPr>
              <a:t>Geologists typically report a temporal location as a temporal position with coordinates in thousand, million or billion (10^9) years (ka, Ma or Ga) before present. Present is typically take as the year 1950 CE. Values should be reported as decimal numbers for interoperability.</a:t>
            </a:r>
            <a:endParaRPr lang="en-US" sz="1200" dirty="0">
              <a:effectLst/>
              <a:latin typeface="宋体" panose="02010600030101010101" pitchFamily="2" charset="-122"/>
              <a:ea typeface="宋体" panose="02010600030101010101" pitchFamily="2" charset="-122"/>
              <a:cs typeface="Angsana New" panose="02020603050405020304" pitchFamily="18" charset="-34"/>
            </a:endParaRPr>
          </a:p>
          <a:p>
            <a:pPr marL="457200" marR="0" indent="0" algn="l">
              <a:spcBef>
                <a:spcPts val="0"/>
              </a:spcBef>
              <a:spcAft>
                <a:spcPts val="600"/>
              </a:spcAft>
            </a:pPr>
            <a:r>
              <a:rPr lang="en-US" sz="1200" dirty="0">
                <a:solidFill>
                  <a:srgbClr val="FF0000"/>
                </a:solidFill>
                <a:effectLst/>
                <a:latin typeface="Cambria" panose="02040503050406030204" pitchFamily="18" charset="0"/>
                <a:ea typeface="宋体" panose="02010600030101010101" pitchFamily="2" charset="-122"/>
                <a:cs typeface="Angsana New" panose="02020603050405020304" pitchFamily="18" charset="-34"/>
              </a:rPr>
              <a:t>EXAMPLE   201.3 Ma (the age is 201.3 million years). The time point.</a:t>
            </a:r>
            <a:endParaRPr lang="en-US" sz="1200" dirty="0">
              <a:solidFill>
                <a:srgbClr val="FF0000"/>
              </a:solidFill>
              <a:effectLst/>
              <a:latin typeface="宋体" panose="02010600030101010101" pitchFamily="2" charset="-122"/>
              <a:ea typeface="宋体" panose="02010600030101010101" pitchFamily="2" charset="-122"/>
              <a:cs typeface="Angsana New" panose="02020603050405020304" pitchFamily="18" charset="-34"/>
            </a:endParaRPr>
          </a:p>
        </p:txBody>
      </p:sp>
      <p:pic>
        <p:nvPicPr>
          <p:cNvPr id="2" name="图片 25">
            <a:extLst>
              <a:ext uri="{FF2B5EF4-FFF2-40B4-BE49-F238E27FC236}">
                <a16:creationId xmlns:a16="http://schemas.microsoft.com/office/drawing/2014/main" id="{7E61B66C-5FBD-4A8A-DB03-C3CFDE2D6131}"/>
              </a:ext>
            </a:extLst>
          </p:cNvPr>
          <p:cNvPicPr>
            <a:picLocks noChangeAspect="1"/>
          </p:cNvPicPr>
          <p:nvPr/>
        </p:nvPicPr>
        <p:blipFill>
          <a:blip r:embed="rId2"/>
          <a:stretch>
            <a:fillRect/>
          </a:stretch>
        </p:blipFill>
        <p:spPr>
          <a:xfrm>
            <a:off x="6144796" y="3617403"/>
            <a:ext cx="5615156" cy="3147016"/>
          </a:xfrm>
          <a:prstGeom prst="rect">
            <a:avLst/>
          </a:prstGeom>
          <a:ln>
            <a:solidFill>
              <a:schemeClr val="accent1"/>
            </a:solidFill>
          </a:ln>
        </p:spPr>
      </p:pic>
      <p:sp>
        <p:nvSpPr>
          <p:cNvPr id="3" name="TextBox 2">
            <a:extLst>
              <a:ext uri="{FF2B5EF4-FFF2-40B4-BE49-F238E27FC236}">
                <a16:creationId xmlns:a16="http://schemas.microsoft.com/office/drawing/2014/main" id="{D21A677C-EB3B-24CC-D3AC-EE7CEA60E080}"/>
              </a:ext>
            </a:extLst>
          </p:cNvPr>
          <p:cNvSpPr txBox="1"/>
          <p:nvPr/>
        </p:nvSpPr>
        <p:spPr>
          <a:xfrm>
            <a:off x="3647728" y="25702"/>
            <a:ext cx="5976664" cy="523220"/>
          </a:xfrm>
          <a:prstGeom prst="rect">
            <a:avLst/>
          </a:prstGeom>
          <a:noFill/>
        </p:spPr>
        <p:txBody>
          <a:bodyPr wrap="square">
            <a:spAutoFit/>
          </a:bodyPr>
          <a:lstStyle/>
          <a:p>
            <a:pPr marL="342900" indent="-342900">
              <a:buFont typeface="Wingdings" panose="05000000000000000000" pitchFamily="2" charset="2"/>
              <a:buChar char="§"/>
            </a:pPr>
            <a:r>
              <a:rPr lang="en-US" altLang="zh-CN" sz="2800" b="1" dirty="0">
                <a:solidFill>
                  <a:srgbClr val="FF0000"/>
                </a:solidFill>
              </a:rPr>
              <a:t>Geological Time Resolution </a:t>
            </a:r>
            <a:endParaRPr lang="en-US" sz="2800" dirty="0">
              <a:solidFill>
                <a:srgbClr val="FF0000"/>
              </a:solidFill>
            </a:endParaRPr>
          </a:p>
        </p:txBody>
      </p:sp>
    </p:spTree>
    <p:extLst>
      <p:ext uri="{BB962C8B-B14F-4D97-AF65-F5344CB8AC3E}">
        <p14:creationId xmlns:p14="http://schemas.microsoft.com/office/powerpoint/2010/main" val="2507533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817C11C1-AED4-4C71-A388-6D0C42C55B8C}"/>
              </a:ext>
            </a:extLst>
          </p:cNvPr>
          <p:cNvGraphicFramePr>
            <a:graphicFrameLocks noGrp="1"/>
          </p:cNvGraphicFramePr>
          <p:nvPr/>
        </p:nvGraphicFramePr>
        <p:xfrm>
          <a:off x="2351584" y="3100757"/>
          <a:ext cx="9092481" cy="3555699"/>
        </p:xfrm>
        <a:graphic>
          <a:graphicData uri="http://schemas.openxmlformats.org/drawingml/2006/table">
            <a:tbl>
              <a:tblPr firstRow="1" firstCol="1" bandRow="1">
                <a:tableStyleId>{5C22544A-7EE6-4342-B048-85BDC9FD1C3A}</a:tableStyleId>
              </a:tblPr>
              <a:tblGrid>
                <a:gridCol w="360260">
                  <a:extLst>
                    <a:ext uri="{9D8B030D-6E8A-4147-A177-3AD203B41FA5}">
                      <a16:colId xmlns:a16="http://schemas.microsoft.com/office/drawing/2014/main" val="140232122"/>
                    </a:ext>
                  </a:extLst>
                </a:gridCol>
                <a:gridCol w="2130273">
                  <a:extLst>
                    <a:ext uri="{9D8B030D-6E8A-4147-A177-3AD203B41FA5}">
                      <a16:colId xmlns:a16="http://schemas.microsoft.com/office/drawing/2014/main" val="902798905"/>
                    </a:ext>
                  </a:extLst>
                </a:gridCol>
                <a:gridCol w="1892806">
                  <a:extLst>
                    <a:ext uri="{9D8B030D-6E8A-4147-A177-3AD203B41FA5}">
                      <a16:colId xmlns:a16="http://schemas.microsoft.com/office/drawing/2014/main" val="890469920"/>
                    </a:ext>
                  </a:extLst>
                </a:gridCol>
                <a:gridCol w="4709142">
                  <a:extLst>
                    <a:ext uri="{9D8B030D-6E8A-4147-A177-3AD203B41FA5}">
                      <a16:colId xmlns:a16="http://schemas.microsoft.com/office/drawing/2014/main" val="359326978"/>
                    </a:ext>
                  </a:extLst>
                </a:gridCol>
              </a:tblGrid>
              <a:tr h="210387">
                <a:tc>
                  <a:txBody>
                    <a:bodyPr/>
                    <a:lstStyle/>
                    <a:p>
                      <a:pPr marL="31750">
                        <a:spcBef>
                          <a:spcPts val="260"/>
                        </a:spcBef>
                        <a:spcAft>
                          <a:spcPts val="0"/>
                        </a:spcAft>
                      </a:pPr>
                      <a:r>
                        <a:rPr lang="zh-CN" sz="900" dirty="0">
                          <a:effectLst/>
                        </a:rPr>
                        <a:t> </a:t>
                      </a:r>
                      <a:r>
                        <a:rPr lang="en-US" altLang="zh-CN" sz="900" dirty="0">
                          <a:solidFill>
                            <a:srgbClr val="0070C0"/>
                          </a:solidFill>
                          <a:effectLst/>
                        </a:rPr>
                        <a:t>No</a:t>
                      </a:r>
                      <a:endParaRPr lang="zh-CN" sz="12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solidFill>
                      <a:schemeClr val="accent5">
                        <a:lumMod val="20000"/>
                        <a:lumOff val="80000"/>
                      </a:schemeClr>
                    </a:solidFill>
                  </a:tcPr>
                </a:tc>
                <a:tc>
                  <a:txBody>
                    <a:bodyPr/>
                    <a:lstStyle/>
                    <a:p>
                      <a:pPr marL="48260" marR="29845" algn="l" defTabSz="914400" rtl="0" eaLnBrk="1" latinLnBrk="0" hangingPunct="1">
                        <a:spcBef>
                          <a:spcPts val="200"/>
                        </a:spcBef>
                        <a:spcAft>
                          <a:spcPts val="0"/>
                        </a:spcAft>
                      </a:pPr>
                      <a:r>
                        <a:rPr lang="en-US" altLang="zh-CN" sz="1000" b="1" kern="1200" dirty="0">
                          <a:solidFill>
                            <a:srgbClr val="0070C0"/>
                          </a:solidFill>
                          <a:effectLst/>
                          <a:latin typeface="+mn-lt"/>
                          <a:ea typeface="+mn-ea"/>
                          <a:cs typeface="+mn-cs"/>
                        </a:rPr>
                        <a:t>Concept name </a:t>
                      </a:r>
                      <a:endParaRPr lang="zh-CN" altLang="en-US" sz="1000" b="1" kern="1200" dirty="0">
                        <a:solidFill>
                          <a:srgbClr val="0070C0"/>
                        </a:solidFill>
                        <a:effectLst/>
                        <a:latin typeface="+mn-lt"/>
                        <a:ea typeface="+mn-ea"/>
                        <a:cs typeface="+mn-cs"/>
                      </a:endParaRPr>
                    </a:p>
                  </a:txBody>
                  <a:tcPr marL="0" marR="0" marT="0" marB="0">
                    <a:solidFill>
                      <a:schemeClr val="accent5">
                        <a:lumMod val="20000"/>
                        <a:lumOff val="80000"/>
                      </a:schemeClr>
                    </a:solidFill>
                  </a:tcPr>
                </a:tc>
                <a:tc>
                  <a:txBody>
                    <a:bodyPr/>
                    <a:lstStyle/>
                    <a:p>
                      <a:pPr marL="48260" marR="29845" algn="l" defTabSz="914400" rtl="0" eaLnBrk="1" latinLnBrk="0" hangingPunct="1">
                        <a:spcBef>
                          <a:spcPts val="200"/>
                        </a:spcBef>
                        <a:spcAft>
                          <a:spcPts val="0"/>
                        </a:spcAft>
                      </a:pPr>
                      <a:r>
                        <a:rPr lang="en-US" altLang="zh-CN" sz="1000" b="1" kern="1200" dirty="0">
                          <a:solidFill>
                            <a:srgbClr val="0070C0"/>
                          </a:solidFill>
                          <a:effectLst/>
                          <a:latin typeface="+mn-lt"/>
                          <a:ea typeface="+mn-ea"/>
                          <a:cs typeface="+mn-cs"/>
                        </a:rPr>
                        <a:t> Code</a:t>
                      </a:r>
                      <a:endParaRPr lang="zh-CN" altLang="en-US" sz="1000" b="1" kern="1200" dirty="0">
                        <a:solidFill>
                          <a:srgbClr val="0070C0"/>
                        </a:solidFill>
                        <a:effectLst/>
                        <a:latin typeface="+mn-lt"/>
                        <a:ea typeface="+mn-ea"/>
                        <a:cs typeface="+mn-cs"/>
                      </a:endParaRPr>
                    </a:p>
                  </a:txBody>
                  <a:tcPr marL="0" marR="0" marT="0" marB="0">
                    <a:solidFill>
                      <a:schemeClr val="accent5">
                        <a:lumMod val="20000"/>
                        <a:lumOff val="80000"/>
                      </a:schemeClr>
                    </a:solidFill>
                  </a:tcPr>
                </a:tc>
                <a:tc>
                  <a:txBody>
                    <a:bodyPr/>
                    <a:lstStyle/>
                    <a:p>
                      <a:pPr marL="48260" marR="29845" algn="l">
                        <a:spcBef>
                          <a:spcPts val="200"/>
                        </a:spcBef>
                        <a:spcAft>
                          <a:spcPts val="0"/>
                        </a:spcAft>
                      </a:pPr>
                      <a:r>
                        <a:rPr lang="zh-CN" sz="1000" dirty="0">
                          <a:solidFill>
                            <a:srgbClr val="0070C0"/>
                          </a:solidFill>
                          <a:effectLst/>
                        </a:rPr>
                        <a:t>Definition</a:t>
                      </a:r>
                      <a:endParaRPr lang="zh-CN" sz="14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solidFill>
                      <a:schemeClr val="accent5">
                        <a:lumMod val="20000"/>
                        <a:lumOff val="80000"/>
                      </a:schemeClr>
                    </a:solidFill>
                  </a:tcPr>
                </a:tc>
                <a:extLst>
                  <a:ext uri="{0D108BD9-81ED-4DB2-BD59-A6C34878D82A}">
                    <a16:rowId xmlns:a16="http://schemas.microsoft.com/office/drawing/2014/main" val="480298282"/>
                  </a:ext>
                </a:extLst>
              </a:tr>
              <a:tr h="254533">
                <a:tc>
                  <a:txBody>
                    <a:bodyPr/>
                    <a:lstStyle/>
                    <a:p>
                      <a:pPr marL="31750">
                        <a:spcBef>
                          <a:spcPts val="260"/>
                        </a:spcBef>
                        <a:spcAft>
                          <a:spcPts val="0"/>
                        </a:spcAft>
                      </a:pPr>
                      <a:r>
                        <a:rPr lang="zh-CN" sz="800" dirty="0">
                          <a:solidFill>
                            <a:srgbClr val="0070C0"/>
                          </a:solidFill>
                          <a:effectLst/>
                        </a:rPr>
                        <a:t> </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1750">
                        <a:spcBef>
                          <a:spcPts val="200"/>
                        </a:spcBef>
                        <a:spcAft>
                          <a:spcPts val="0"/>
                        </a:spcAft>
                      </a:pPr>
                      <a:r>
                        <a:rPr lang="zh-CN" sz="1100" dirty="0">
                          <a:effectLst/>
                        </a:rPr>
                        <a:t>MD_ AcquisitionCode</a:t>
                      </a:r>
                      <a:endParaRPr lang="zh-C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solidFill>
                      <a:schemeClr val="bg2"/>
                    </a:solidFill>
                  </a:tcPr>
                </a:tc>
                <a:tc>
                  <a:txBody>
                    <a:bodyPr/>
                    <a:lstStyle/>
                    <a:p>
                      <a:pPr marL="31750">
                        <a:spcBef>
                          <a:spcPts val="260"/>
                        </a:spcBef>
                        <a:spcAft>
                          <a:spcPts val="0"/>
                        </a:spcAft>
                      </a:pPr>
                      <a:r>
                        <a:rPr lang="zh-CN" sz="800" dirty="0">
                          <a:effectLst/>
                        </a:rPr>
                        <a:t> </a:t>
                      </a:r>
                      <a:endParaRPr lang="zh-C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solidFill>
                      <a:schemeClr val="bg2"/>
                    </a:solidFill>
                  </a:tcPr>
                </a:tc>
                <a:tc>
                  <a:txBody>
                    <a:bodyPr/>
                    <a:lstStyle/>
                    <a:p>
                      <a:pPr marL="31750">
                        <a:spcBef>
                          <a:spcPts val="200"/>
                        </a:spcBef>
                        <a:spcAft>
                          <a:spcPts val="0"/>
                        </a:spcAft>
                      </a:pPr>
                      <a:r>
                        <a:rPr lang="en-US" sz="1000" dirty="0">
                          <a:effectLst/>
                        </a:rPr>
                        <a:t>Acquisition and obtain method of the dataset or resource.</a:t>
                      </a:r>
                      <a:endParaRPr lang="zh-C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solidFill>
                      <a:schemeClr val="bg2"/>
                    </a:solidFill>
                  </a:tcPr>
                </a:tc>
                <a:extLst>
                  <a:ext uri="{0D108BD9-81ED-4DB2-BD59-A6C34878D82A}">
                    <a16:rowId xmlns:a16="http://schemas.microsoft.com/office/drawing/2014/main" val="3169746095"/>
                  </a:ext>
                </a:extLst>
              </a:tr>
              <a:tr h="616674">
                <a:tc>
                  <a:txBody>
                    <a:bodyPr/>
                    <a:lstStyle/>
                    <a:p>
                      <a:pPr marL="28575">
                        <a:spcBef>
                          <a:spcPts val="225"/>
                        </a:spcBef>
                        <a:spcAft>
                          <a:spcPts val="0"/>
                        </a:spcAft>
                      </a:pPr>
                      <a:r>
                        <a:rPr lang="zh-CN" sz="800" dirty="0">
                          <a:solidFill>
                            <a:srgbClr val="0070C0"/>
                          </a:solidFill>
                          <a:effectLst/>
                        </a:rPr>
                        <a:t>1.</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zh-CN" sz="1200">
                          <a:effectLst/>
                        </a:rPr>
                        <a:t>Geological mapping</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en-US" sz="1200" dirty="0" err="1">
                          <a:effectLst/>
                        </a:rPr>
                        <a:t>geologicalMapping</a:t>
                      </a:r>
                      <a:endParaRPr lang="zh-C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marR="250190">
                        <a:spcBef>
                          <a:spcPts val="285"/>
                        </a:spcBef>
                        <a:spcAft>
                          <a:spcPts val="0"/>
                        </a:spcAft>
                      </a:pPr>
                      <a:r>
                        <a:rPr lang="en-US" sz="1000">
                          <a:effectLst/>
                        </a:rPr>
                        <a:t>Data collected and acquisition mostly in the field by profiling and stationary observation, sampling, and following laboratory analysis, etc., typically, regional field geological mapping  </a:t>
                      </a:r>
                      <a:endParaRPr lang="zh-C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2332724940"/>
                  </a:ext>
                </a:extLst>
              </a:tr>
              <a:tr h="492511">
                <a:tc>
                  <a:txBody>
                    <a:bodyPr/>
                    <a:lstStyle/>
                    <a:p>
                      <a:pPr marL="28575">
                        <a:spcBef>
                          <a:spcPts val="225"/>
                        </a:spcBef>
                        <a:spcAft>
                          <a:spcPts val="0"/>
                        </a:spcAft>
                      </a:pPr>
                      <a:r>
                        <a:rPr lang="zh-CN" sz="800" dirty="0">
                          <a:solidFill>
                            <a:srgbClr val="0070C0"/>
                          </a:solidFill>
                          <a:effectLst/>
                        </a:rPr>
                        <a:t>2.</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zh-CN" sz="1200" dirty="0">
                          <a:effectLst/>
                        </a:rPr>
                        <a:t>Survey</a:t>
                      </a:r>
                      <a:endParaRPr lang="zh-C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en-US" sz="1200">
                          <a:effectLst/>
                        </a:rPr>
                        <a:t>survey</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marR="140970">
                        <a:spcBef>
                          <a:spcPts val="285"/>
                        </a:spcBef>
                        <a:spcAft>
                          <a:spcPts val="0"/>
                        </a:spcAft>
                      </a:pPr>
                      <a:r>
                        <a:rPr lang="en-US" sz="1000" dirty="0">
                          <a:effectLst/>
                        </a:rPr>
                        <a:t>Data collected with equipment records and following processing with planned profile, or areal/regional data acquisition activity, etc., typically, aeromagnetic survey.       </a:t>
                      </a:r>
                      <a:endParaRPr lang="zh-C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82911232"/>
                  </a:ext>
                </a:extLst>
              </a:tr>
              <a:tr h="264880">
                <a:tc>
                  <a:txBody>
                    <a:bodyPr/>
                    <a:lstStyle/>
                    <a:p>
                      <a:pPr marL="28575">
                        <a:spcBef>
                          <a:spcPts val="225"/>
                        </a:spcBef>
                        <a:spcAft>
                          <a:spcPts val="0"/>
                        </a:spcAft>
                      </a:pPr>
                      <a:r>
                        <a:rPr lang="zh-CN" sz="800" dirty="0">
                          <a:solidFill>
                            <a:srgbClr val="0070C0"/>
                          </a:solidFill>
                          <a:effectLst/>
                        </a:rPr>
                        <a:t>3.</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1750">
                        <a:spcBef>
                          <a:spcPts val="225"/>
                        </a:spcBef>
                        <a:spcAft>
                          <a:spcPts val="0"/>
                        </a:spcAft>
                      </a:pPr>
                      <a:r>
                        <a:rPr lang="zh-CN" sz="1200">
                          <a:effectLst/>
                        </a:rPr>
                        <a:t>Observation</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en-US" sz="1200">
                          <a:effectLst/>
                        </a:rPr>
                        <a:t>observation</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a:spcBef>
                          <a:spcPts val="225"/>
                        </a:spcBef>
                        <a:spcAft>
                          <a:spcPts val="0"/>
                        </a:spcAft>
                      </a:pPr>
                      <a:r>
                        <a:rPr lang="en-US" sz="1000">
                          <a:effectLst/>
                        </a:rPr>
                        <a:t>Data collected by stationary measurement, etc. like ground water monitoring. </a:t>
                      </a:r>
                      <a:endParaRPr lang="zh-C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1230781574"/>
                  </a:ext>
                </a:extLst>
              </a:tr>
              <a:tr h="264880">
                <a:tc>
                  <a:txBody>
                    <a:bodyPr/>
                    <a:lstStyle/>
                    <a:p>
                      <a:pPr marL="28575">
                        <a:spcBef>
                          <a:spcPts val="225"/>
                        </a:spcBef>
                        <a:spcAft>
                          <a:spcPts val="0"/>
                        </a:spcAft>
                      </a:pPr>
                      <a:r>
                        <a:rPr lang="zh-CN" sz="800" dirty="0">
                          <a:solidFill>
                            <a:srgbClr val="0070C0"/>
                          </a:solidFill>
                          <a:effectLst/>
                        </a:rPr>
                        <a:t>4.</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zh-CN" sz="1200">
                          <a:effectLst/>
                        </a:rPr>
                        <a:t>Remote sensing</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en-US" sz="1200">
                          <a:effectLst/>
                        </a:rPr>
                        <a:t>remoteSensing</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marR="140970">
                        <a:spcBef>
                          <a:spcPts val="280"/>
                        </a:spcBef>
                        <a:spcAft>
                          <a:spcPts val="0"/>
                        </a:spcAft>
                      </a:pPr>
                      <a:r>
                        <a:rPr lang="en-US" sz="1000">
                          <a:effectLst/>
                        </a:rPr>
                        <a:t>Data collected with satellites, airplane platform on drone, etc., typically aero-photography and radar.</a:t>
                      </a:r>
                      <a:endParaRPr lang="zh-C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281432907"/>
                  </a:ext>
                </a:extLst>
              </a:tr>
              <a:tr h="217284">
                <a:tc>
                  <a:txBody>
                    <a:bodyPr/>
                    <a:lstStyle/>
                    <a:p>
                      <a:pPr marL="28575">
                        <a:spcBef>
                          <a:spcPts val="225"/>
                        </a:spcBef>
                        <a:spcAft>
                          <a:spcPts val="0"/>
                        </a:spcAft>
                      </a:pPr>
                      <a:r>
                        <a:rPr lang="zh-CN" sz="800" dirty="0">
                          <a:solidFill>
                            <a:srgbClr val="0070C0"/>
                          </a:solidFill>
                          <a:effectLst/>
                        </a:rPr>
                        <a:t>5.</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zh-CN" sz="1200">
                          <a:effectLst/>
                        </a:rPr>
                        <a:t>Drill and borehole</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en-US" sz="1200">
                          <a:effectLst/>
                        </a:rPr>
                        <a:t>drillBorehole</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a:spcBef>
                          <a:spcPts val="225"/>
                        </a:spcBef>
                        <a:spcAft>
                          <a:spcPts val="0"/>
                        </a:spcAft>
                      </a:pPr>
                      <a:r>
                        <a:rPr lang="en-US" sz="1000">
                          <a:effectLst/>
                        </a:rPr>
                        <a:t>Collection or records of drills and boreholes. </a:t>
                      </a:r>
                      <a:endParaRPr lang="zh-C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2240888981"/>
                  </a:ext>
                </a:extLst>
              </a:tr>
              <a:tr h="237978">
                <a:tc>
                  <a:txBody>
                    <a:bodyPr/>
                    <a:lstStyle/>
                    <a:p>
                      <a:pPr marL="28575">
                        <a:spcBef>
                          <a:spcPts val="225"/>
                        </a:spcBef>
                        <a:spcAft>
                          <a:spcPts val="0"/>
                        </a:spcAft>
                      </a:pPr>
                      <a:r>
                        <a:rPr lang="zh-CN" sz="800" dirty="0">
                          <a:solidFill>
                            <a:srgbClr val="0070C0"/>
                          </a:solidFill>
                          <a:effectLst/>
                        </a:rPr>
                        <a:t>6.</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zh-CN" sz="1200">
                          <a:effectLst/>
                        </a:rPr>
                        <a:t>Analysis with equpments</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60"/>
                        </a:spcBef>
                        <a:spcAft>
                          <a:spcPts val="0"/>
                        </a:spcAft>
                      </a:pPr>
                      <a:r>
                        <a:rPr lang="en-US" sz="1200">
                          <a:effectLst/>
                        </a:rPr>
                        <a:t>analysis</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marR="27305">
                        <a:spcBef>
                          <a:spcPts val="280"/>
                        </a:spcBef>
                        <a:spcAft>
                          <a:spcPts val="0"/>
                        </a:spcAft>
                      </a:pPr>
                      <a:r>
                        <a:rPr lang="en-US" sz="1000">
                          <a:effectLst/>
                        </a:rPr>
                        <a:t>Rock specimen and chemical elements analyses in laboratories.  </a:t>
                      </a:r>
                      <a:endParaRPr lang="zh-C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3632550225"/>
                  </a:ext>
                </a:extLst>
              </a:tr>
              <a:tr h="264880">
                <a:tc>
                  <a:txBody>
                    <a:bodyPr/>
                    <a:lstStyle/>
                    <a:p>
                      <a:pPr marL="28575">
                        <a:spcBef>
                          <a:spcPts val="225"/>
                        </a:spcBef>
                        <a:spcAft>
                          <a:spcPts val="0"/>
                        </a:spcAft>
                      </a:pPr>
                      <a:r>
                        <a:rPr lang="zh-CN" sz="800" dirty="0">
                          <a:solidFill>
                            <a:srgbClr val="0070C0"/>
                          </a:solidFill>
                          <a:effectLst/>
                        </a:rPr>
                        <a:t>7.</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1750">
                        <a:spcBef>
                          <a:spcPts val="225"/>
                        </a:spcBef>
                        <a:spcAft>
                          <a:spcPts val="0"/>
                        </a:spcAft>
                      </a:pPr>
                      <a:r>
                        <a:rPr lang="zh-CN" sz="1200">
                          <a:effectLst/>
                        </a:rPr>
                        <a:t>Digital simulation</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en-US" sz="1200">
                          <a:effectLst/>
                        </a:rPr>
                        <a:t>digitalSimulation</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a:spcBef>
                          <a:spcPts val="225"/>
                        </a:spcBef>
                        <a:spcAft>
                          <a:spcPts val="0"/>
                        </a:spcAft>
                      </a:pPr>
                      <a:r>
                        <a:rPr lang="en-US" sz="1000">
                          <a:effectLst/>
                        </a:rPr>
                        <a:t>Data generated by digital analyses and simulations with software rather than physical acquisitions. </a:t>
                      </a:r>
                      <a:endParaRPr lang="zh-C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2610748833"/>
                  </a:ext>
                </a:extLst>
              </a:tr>
              <a:tr h="217284">
                <a:tc>
                  <a:txBody>
                    <a:bodyPr/>
                    <a:lstStyle/>
                    <a:p>
                      <a:pPr marL="28575">
                        <a:spcBef>
                          <a:spcPts val="225"/>
                        </a:spcBef>
                        <a:spcAft>
                          <a:spcPts val="0"/>
                        </a:spcAft>
                      </a:pPr>
                      <a:r>
                        <a:rPr lang="zh-CN" sz="800" dirty="0">
                          <a:solidFill>
                            <a:srgbClr val="0070C0"/>
                          </a:solidFill>
                          <a:effectLst/>
                        </a:rPr>
                        <a:t>8.</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zh-CN" sz="1200" dirty="0">
                          <a:effectLst/>
                        </a:rPr>
                        <a:t>Data integration and compilation </a:t>
                      </a:r>
                      <a:endParaRPr lang="zh-C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en-US" sz="1200">
                          <a:effectLst/>
                        </a:rPr>
                        <a:t>integrationCompilation</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a:spcBef>
                          <a:spcPts val="225"/>
                        </a:spcBef>
                        <a:spcAft>
                          <a:spcPts val="0"/>
                        </a:spcAft>
                      </a:pPr>
                      <a:r>
                        <a:rPr lang="en-US" sz="1000">
                          <a:effectLst/>
                        </a:rPr>
                        <a:t>Digital results of data integration and map compilation.  </a:t>
                      </a:r>
                      <a:endParaRPr lang="zh-CN" sz="14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2147426177"/>
                  </a:ext>
                </a:extLst>
              </a:tr>
              <a:tr h="217284">
                <a:tc>
                  <a:txBody>
                    <a:bodyPr/>
                    <a:lstStyle/>
                    <a:p>
                      <a:pPr marL="28575">
                        <a:spcBef>
                          <a:spcPts val="225"/>
                        </a:spcBef>
                        <a:spcAft>
                          <a:spcPts val="0"/>
                        </a:spcAft>
                      </a:pPr>
                      <a:r>
                        <a:rPr lang="zh-CN" sz="800" dirty="0">
                          <a:solidFill>
                            <a:srgbClr val="0070C0"/>
                          </a:solidFill>
                          <a:effectLst/>
                        </a:rPr>
                        <a:t>9.</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zh-CN" sz="1200">
                          <a:effectLst/>
                        </a:rPr>
                        <a:t>Web resource</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en-US" sz="1200">
                          <a:effectLst/>
                        </a:rPr>
                        <a:t>webResource</a:t>
                      </a:r>
                      <a:endParaRPr lang="zh-CN"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a:spcBef>
                          <a:spcPts val="225"/>
                        </a:spcBef>
                        <a:spcAft>
                          <a:spcPts val="0"/>
                        </a:spcAft>
                      </a:pPr>
                      <a:r>
                        <a:rPr lang="en-US" sz="1000" dirty="0">
                          <a:effectLst/>
                        </a:rPr>
                        <a:t>Data and resources obtained from the web.</a:t>
                      </a:r>
                      <a:endParaRPr lang="zh-CN" sz="14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3346801591"/>
                  </a:ext>
                </a:extLst>
              </a:tr>
              <a:tr h="217284">
                <a:tc>
                  <a:txBody>
                    <a:bodyPr/>
                    <a:lstStyle/>
                    <a:p>
                      <a:pPr marL="28575">
                        <a:spcBef>
                          <a:spcPts val="225"/>
                        </a:spcBef>
                        <a:spcAft>
                          <a:spcPts val="0"/>
                        </a:spcAft>
                      </a:pPr>
                      <a:r>
                        <a:rPr lang="zh-CN" sz="800" dirty="0">
                          <a:solidFill>
                            <a:srgbClr val="0070C0"/>
                          </a:solidFill>
                          <a:effectLst/>
                        </a:rPr>
                        <a:t>10.</a:t>
                      </a:r>
                      <a:endParaRPr lang="zh-CN" sz="1100" dirty="0">
                        <a:solidFill>
                          <a:srgbClr val="0070C0"/>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zh-CN" sz="1200" dirty="0">
                          <a:effectLst/>
                        </a:rPr>
                        <a:t>Other</a:t>
                      </a:r>
                      <a:endParaRPr lang="zh-C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2385">
                        <a:spcBef>
                          <a:spcPts val="225"/>
                        </a:spcBef>
                        <a:spcAft>
                          <a:spcPts val="0"/>
                        </a:spcAft>
                      </a:pPr>
                      <a:r>
                        <a:rPr lang="en-US" sz="1200" dirty="0">
                          <a:effectLst/>
                        </a:rPr>
                        <a:t>other</a:t>
                      </a:r>
                      <a:endParaRPr lang="zh-CN"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33020">
                        <a:spcBef>
                          <a:spcPts val="225"/>
                        </a:spcBef>
                        <a:spcAft>
                          <a:spcPts val="0"/>
                        </a:spcAft>
                      </a:pPr>
                      <a:r>
                        <a:rPr lang="en-US" sz="800" dirty="0">
                          <a:effectLst/>
                        </a:rPr>
                        <a:t> </a:t>
                      </a:r>
                      <a:endParaRPr lang="zh-CN" sz="11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974101236"/>
                  </a:ext>
                </a:extLst>
              </a:tr>
            </a:tbl>
          </a:graphicData>
        </a:graphic>
      </p:graphicFrame>
      <p:sp>
        <p:nvSpPr>
          <p:cNvPr id="5" name="Rectangle 1">
            <a:extLst>
              <a:ext uri="{FF2B5EF4-FFF2-40B4-BE49-F238E27FC236}">
                <a16:creationId xmlns:a16="http://schemas.microsoft.com/office/drawing/2014/main" id="{55936507-6B3E-46BB-8120-511C67360A5B}"/>
              </a:ext>
            </a:extLst>
          </p:cNvPr>
          <p:cNvSpPr>
            <a:spLocks noChangeArrowheads="1"/>
          </p:cNvSpPr>
          <p:nvPr/>
        </p:nvSpPr>
        <p:spPr bwMode="auto">
          <a:xfrm>
            <a:off x="2249854" y="2716415"/>
            <a:ext cx="40274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en-US" altLang="zh-CN" b="1" kern="1050" dirty="0">
                <a:solidFill>
                  <a:srgbClr val="00B050"/>
                </a:solidFill>
                <a:latin typeface="Cambria" panose="02040503050406030204" pitchFamily="18" charset="0"/>
                <a:ea typeface="黑体" panose="02010609060101010101" pitchFamily="49" charset="-122"/>
                <a:cs typeface="Angsana New" panose="02020603050405020304" pitchFamily="18" charset="-34"/>
              </a:rPr>
              <a:t>A.1  </a:t>
            </a:r>
            <a:r>
              <a:rPr lang="en-US" altLang="zh-CN" b="1" kern="1050" dirty="0" err="1">
                <a:solidFill>
                  <a:srgbClr val="00B050"/>
                </a:solidFill>
                <a:latin typeface="Cambria" panose="02040503050406030204" pitchFamily="18" charset="0"/>
                <a:ea typeface="黑体" panose="02010609060101010101" pitchFamily="49" charset="-122"/>
                <a:cs typeface="Angsana New" panose="02020603050405020304" pitchFamily="18" charset="-34"/>
              </a:rPr>
              <a:t>AcquisitionCode</a:t>
            </a:r>
            <a:r>
              <a:rPr lang="en-US" altLang="zh-CN" b="1" kern="1050" dirty="0">
                <a:solidFill>
                  <a:srgbClr val="00B050"/>
                </a:solidFill>
                <a:latin typeface="Cambria" panose="02040503050406030204" pitchFamily="18" charset="0"/>
                <a:ea typeface="黑体" panose="02010609060101010101" pitchFamily="49" charset="-122"/>
                <a:cs typeface="Angsana New" panose="02020603050405020304" pitchFamily="18" charset="-34"/>
              </a:rPr>
              <a:t>&lt;&lt;</a:t>
            </a:r>
            <a:r>
              <a:rPr lang="en-US" altLang="zh-CN" b="1" kern="1050" dirty="0" err="1">
                <a:solidFill>
                  <a:srgbClr val="00B050"/>
                </a:solidFill>
                <a:latin typeface="Cambria" panose="02040503050406030204" pitchFamily="18" charset="0"/>
                <a:ea typeface="黑体" panose="02010609060101010101" pitchFamily="49" charset="-122"/>
                <a:cs typeface="Angsana New" panose="02020603050405020304" pitchFamily="18" charset="-34"/>
              </a:rPr>
              <a:t>CodeList</a:t>
            </a:r>
            <a:r>
              <a:rPr lang="en-US" altLang="zh-CN" b="1" kern="1050" dirty="0">
                <a:solidFill>
                  <a:srgbClr val="00B050"/>
                </a:solidFill>
                <a:latin typeface="Cambria" panose="02040503050406030204" pitchFamily="18" charset="0"/>
                <a:ea typeface="黑体" panose="02010609060101010101" pitchFamily="49" charset="-122"/>
                <a:cs typeface="Angsana New" panose="02020603050405020304" pitchFamily="18" charset="-34"/>
              </a:rPr>
              <a:t>&gt;&gt;</a:t>
            </a:r>
          </a:p>
        </p:txBody>
      </p:sp>
      <p:sp>
        <p:nvSpPr>
          <p:cNvPr id="6" name="Rectangle 3">
            <a:extLst>
              <a:ext uri="{FF2B5EF4-FFF2-40B4-BE49-F238E27FC236}">
                <a16:creationId xmlns:a16="http://schemas.microsoft.com/office/drawing/2014/main" id="{F6200591-4311-4D86-B246-716E8BA1420E}"/>
              </a:ext>
            </a:extLst>
          </p:cNvPr>
          <p:cNvSpPr>
            <a:spLocks noChangeArrowheads="1"/>
          </p:cNvSpPr>
          <p:nvPr/>
        </p:nvSpPr>
        <p:spPr bwMode="auto">
          <a:xfrm>
            <a:off x="5087888" y="54452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39ADE172-47BB-4A08-B0B8-4C011FAC9DC3}"/>
              </a:ext>
            </a:extLst>
          </p:cNvPr>
          <p:cNvGraphicFramePr>
            <a:graphicFrameLocks noChangeAspect="1"/>
          </p:cNvGraphicFramePr>
          <p:nvPr>
            <p:extLst>
              <p:ext uri="{D42A27DB-BD31-4B8C-83A1-F6EECF244321}">
                <p14:modId xmlns:p14="http://schemas.microsoft.com/office/powerpoint/2010/main" val="3548729889"/>
              </p:ext>
            </p:extLst>
          </p:nvPr>
        </p:nvGraphicFramePr>
        <p:xfrm>
          <a:off x="744443" y="1052736"/>
          <a:ext cx="8686889" cy="1527211"/>
        </p:xfrm>
        <a:graphic>
          <a:graphicData uri="http://schemas.openxmlformats.org/presentationml/2006/ole">
            <mc:AlternateContent xmlns:mc="http://schemas.openxmlformats.org/markup-compatibility/2006">
              <mc:Choice xmlns:v="urn:schemas-microsoft-com:vml" Requires="v">
                <p:oleObj name="Visio" r:id="rId2" imgW="5906727" imgH="1037610" progId="Visio.Drawing.11">
                  <p:embed/>
                </p:oleObj>
              </mc:Choice>
              <mc:Fallback>
                <p:oleObj name="Visio" r:id="rId2" imgW="5906727" imgH="1037610" progId="Visio.Drawing.11">
                  <p:embed/>
                  <p:pic>
                    <p:nvPicPr>
                      <p:cNvPr id="7" name="对象 6">
                        <a:extLst>
                          <a:ext uri="{FF2B5EF4-FFF2-40B4-BE49-F238E27FC236}">
                            <a16:creationId xmlns:a16="http://schemas.microsoft.com/office/drawing/2014/main" id="{39ADE172-47BB-4A08-B0B8-4C011FAC9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43" y="1052736"/>
                        <a:ext cx="8686889" cy="1527211"/>
                      </a:xfrm>
                      <a:prstGeom prst="rect">
                        <a:avLst/>
                      </a:prstGeom>
                      <a:noFill/>
                    </p:spPr>
                  </p:pic>
                </p:oleObj>
              </mc:Fallback>
            </mc:AlternateContent>
          </a:graphicData>
        </a:graphic>
      </p:graphicFrame>
      <p:sp>
        <p:nvSpPr>
          <p:cNvPr id="8" name="矩形 7">
            <a:extLst>
              <a:ext uri="{FF2B5EF4-FFF2-40B4-BE49-F238E27FC236}">
                <a16:creationId xmlns:a16="http://schemas.microsoft.com/office/drawing/2014/main" id="{4B03CAD4-6D37-4BBF-9A84-D894E30524EB}"/>
              </a:ext>
            </a:extLst>
          </p:cNvPr>
          <p:cNvSpPr/>
          <p:nvPr/>
        </p:nvSpPr>
        <p:spPr>
          <a:xfrm>
            <a:off x="623392" y="731602"/>
            <a:ext cx="1939955" cy="369332"/>
          </a:xfrm>
          <a:prstGeom prst="rect">
            <a:avLst/>
          </a:prstGeom>
        </p:spPr>
        <p:txBody>
          <a:bodyPr wrap="none">
            <a:spAutoFit/>
          </a:bodyPr>
          <a:lstStyle/>
          <a:p>
            <a:pPr indent="127000" algn="just">
              <a:spcBef>
                <a:spcPts val="600"/>
              </a:spcBef>
              <a:spcAft>
                <a:spcPts val="600"/>
              </a:spcAft>
            </a:pPr>
            <a:r>
              <a:rPr lang="en-US" altLang="zh-CN" b="1" kern="1050" dirty="0">
                <a:solidFill>
                  <a:srgbClr val="00B050"/>
                </a:solidFill>
                <a:latin typeface="Cambria" panose="02040503050406030204" pitchFamily="18" charset="0"/>
                <a:ea typeface="黑体" panose="02010609060101010101" pitchFamily="49" charset="-122"/>
                <a:cs typeface="Angsana New" panose="02020603050405020304" pitchFamily="18" charset="-34"/>
              </a:rPr>
              <a:t>DDE Data Code </a:t>
            </a:r>
            <a:endParaRPr lang="zh-CN" altLang="zh-CN" b="1" kern="1050" dirty="0">
              <a:solidFill>
                <a:srgbClr val="00B050"/>
              </a:solidFill>
              <a:latin typeface="Cambria" panose="02040503050406030204" pitchFamily="18" charset="0"/>
              <a:ea typeface="黑体" panose="02010609060101010101" pitchFamily="49" charset="-122"/>
              <a:cs typeface="Angsana New" panose="02020603050405020304" pitchFamily="18" charset="-34"/>
            </a:endParaRPr>
          </a:p>
        </p:txBody>
      </p:sp>
      <p:sp>
        <p:nvSpPr>
          <p:cNvPr id="2" name="TextBox 1">
            <a:extLst>
              <a:ext uri="{FF2B5EF4-FFF2-40B4-BE49-F238E27FC236}">
                <a16:creationId xmlns:a16="http://schemas.microsoft.com/office/drawing/2014/main" id="{F38F4170-B0F4-7038-9D90-5B69ACD307B5}"/>
              </a:ext>
            </a:extLst>
          </p:cNvPr>
          <p:cNvSpPr txBox="1"/>
          <p:nvPr/>
        </p:nvSpPr>
        <p:spPr>
          <a:xfrm>
            <a:off x="2927648" y="87342"/>
            <a:ext cx="7796337" cy="523220"/>
          </a:xfrm>
          <a:prstGeom prst="rect">
            <a:avLst/>
          </a:prstGeom>
          <a:noFill/>
        </p:spPr>
        <p:txBody>
          <a:bodyPr wrap="square">
            <a:spAutoFit/>
          </a:bodyPr>
          <a:lstStyle/>
          <a:p>
            <a:pPr marL="342900" indent="-342900">
              <a:buFont typeface="Wingdings" panose="05000000000000000000" pitchFamily="2" charset="2"/>
              <a:buChar char="§"/>
            </a:pPr>
            <a:r>
              <a:rPr lang="en-US" altLang="zh-CN" sz="2800" b="1" dirty="0">
                <a:solidFill>
                  <a:srgbClr val="FF0000"/>
                </a:solidFill>
              </a:rPr>
              <a:t>Data code and Geoscience data acquisition Code</a:t>
            </a:r>
            <a:endParaRPr lang="en-US" sz="2800" dirty="0">
              <a:solidFill>
                <a:srgbClr val="FF0000"/>
              </a:solidFill>
            </a:endParaRPr>
          </a:p>
        </p:txBody>
      </p:sp>
    </p:spTree>
    <p:extLst>
      <p:ext uri="{BB962C8B-B14F-4D97-AF65-F5344CB8AC3E}">
        <p14:creationId xmlns:p14="http://schemas.microsoft.com/office/powerpoint/2010/main" val="57220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BEBB19-E670-4779-8C71-ACA5EAC30EAD}"/>
              </a:ext>
            </a:extLst>
          </p:cNvPr>
          <p:cNvSpPr/>
          <p:nvPr/>
        </p:nvSpPr>
        <p:spPr>
          <a:xfrm>
            <a:off x="303034" y="675955"/>
            <a:ext cx="9577064" cy="307777"/>
          </a:xfrm>
          <a:prstGeom prst="rect">
            <a:avLst/>
          </a:prstGeom>
        </p:spPr>
        <p:txBody>
          <a:bodyPr wrap="square">
            <a:spAutoFit/>
          </a:bodyPr>
          <a:lstStyle/>
          <a:p>
            <a:pPr marL="90170" algn="just">
              <a:spcBef>
                <a:spcPts val="1200"/>
              </a:spcBef>
              <a:spcAft>
                <a:spcPts val="1200"/>
              </a:spcAft>
            </a:pPr>
            <a:r>
              <a:rPr lang="en-US" altLang="zh-CN" sz="1400" b="1" dirty="0">
                <a:solidFill>
                  <a:srgbClr val="00B050"/>
                </a:solidFill>
                <a:latin typeface="Cambria" panose="02040503050406030204" pitchFamily="18" charset="0"/>
                <a:ea typeface="宋体" panose="02010600030101010101" pitchFamily="2" charset="-122"/>
                <a:cs typeface="Angsana New" panose="02020603050405020304" pitchFamily="18" charset="-34"/>
              </a:rPr>
              <a:t>Annex A — Geosciences Information Metadata Code List (Normative)</a:t>
            </a:r>
            <a:endParaRPr lang="zh-CN" altLang="zh-CN" sz="1050" dirty="0">
              <a:solidFill>
                <a:srgbClr val="00B050"/>
              </a:solidFill>
              <a:effectLst/>
              <a:latin typeface="黑体" panose="02010609060101010101" pitchFamily="49" charset="-122"/>
              <a:ea typeface="黑体" panose="02010609060101010101" pitchFamily="49" charset="-122"/>
              <a:cs typeface="Angsana New" panose="02020603050405020304" pitchFamily="18" charset="-34"/>
            </a:endParaRPr>
          </a:p>
        </p:txBody>
      </p:sp>
      <p:sp>
        <p:nvSpPr>
          <p:cNvPr id="3" name="矩形 2">
            <a:extLst>
              <a:ext uri="{FF2B5EF4-FFF2-40B4-BE49-F238E27FC236}">
                <a16:creationId xmlns:a16="http://schemas.microsoft.com/office/drawing/2014/main" id="{3AF37AAD-83D8-444F-8FE0-DE55AF6E805A}"/>
              </a:ext>
            </a:extLst>
          </p:cNvPr>
          <p:cNvSpPr/>
          <p:nvPr/>
        </p:nvSpPr>
        <p:spPr>
          <a:xfrm>
            <a:off x="257396" y="1070272"/>
            <a:ext cx="8177292" cy="3677930"/>
          </a:xfrm>
          <a:prstGeom prst="rect">
            <a:avLst/>
          </a:prstGeom>
        </p:spPr>
        <p:txBody>
          <a:bodyPr wrap="square">
            <a:spAutoFit/>
          </a:bodyPr>
          <a:lstStyle/>
          <a:p>
            <a:pPr indent="127000" algn="just">
              <a:spcBef>
                <a:spcPts val="600"/>
              </a:spcBef>
            </a:pPr>
            <a:r>
              <a:rPr lang="en-US" altLang="zh-CN" sz="1200" kern="1050" dirty="0">
                <a:latin typeface="Cambria" panose="02040503050406030204" pitchFamily="18" charset="0"/>
                <a:ea typeface="黑体" panose="02010609060101010101" pitchFamily="49" charset="-122"/>
                <a:cs typeface="Angsana New" panose="02020603050405020304" pitchFamily="18" charset="-34"/>
              </a:rPr>
              <a:t>A.1 </a:t>
            </a:r>
            <a:r>
              <a:rPr lang="en-US" altLang="zh-CN" sz="1200" dirty="0" err="1">
                <a:solidFill>
                  <a:srgbClr val="FF0000"/>
                </a:solidFill>
                <a:latin typeface="Cambria" panose="02040503050406030204" pitchFamily="18" charset="0"/>
              </a:rPr>
              <a:t>AcquisitionCode</a:t>
            </a:r>
            <a:r>
              <a:rPr lang="en-US" altLang="zh-CN" sz="1200" dirty="0">
                <a:solidFill>
                  <a:srgbClr val="FF0000"/>
                </a:solidFill>
                <a:latin typeface="Cambria" panose="02040503050406030204" pitchFamily="18" charset="0"/>
              </a:rPr>
              <a:t>&lt;&lt;</a:t>
            </a:r>
            <a:r>
              <a:rPr lang="en-US" altLang="zh-CN" sz="1200" dirty="0" err="1">
                <a:solidFill>
                  <a:srgbClr val="FF0000"/>
                </a:solidFill>
                <a:latin typeface="Cambria" panose="02040503050406030204" pitchFamily="18" charset="0"/>
              </a:rPr>
              <a:t>CodeList</a:t>
            </a:r>
            <a:r>
              <a:rPr lang="en-US" altLang="zh-CN" sz="1200" dirty="0">
                <a:solidFill>
                  <a:srgbClr val="FF0000"/>
                </a:solidFill>
                <a:latin typeface="Cambria" panose="02040503050406030204" pitchFamily="18" charset="0"/>
              </a:rPr>
              <a:t>&gt;&gt; </a:t>
            </a:r>
            <a:endParaRPr lang="en-US" altLang="zh-CN" sz="1200" kern="1050" dirty="0">
              <a:latin typeface="Cambria" panose="02040503050406030204" pitchFamily="18" charset="0"/>
              <a:ea typeface="黑体" panose="02010609060101010101" pitchFamily="49" charset="-122"/>
              <a:cs typeface="Angsana New" panose="02020603050405020304" pitchFamily="18" charset="-34"/>
            </a:endParaRPr>
          </a:p>
          <a:p>
            <a:pPr indent="127000" algn="just">
              <a:spcBef>
                <a:spcPts val="600"/>
              </a:spcBef>
            </a:pPr>
            <a:r>
              <a:rPr lang="en-US" altLang="zh-CN" sz="1200" dirty="0">
                <a:latin typeface="Cambria" panose="02040503050406030204" pitchFamily="18" charset="0"/>
              </a:rPr>
              <a:t>A.2 </a:t>
            </a:r>
            <a:r>
              <a:rPr lang="en-US" altLang="zh-CN" sz="1200" dirty="0" err="1">
                <a:latin typeface="Cambria" panose="02040503050406030204" pitchFamily="18" charset="0"/>
              </a:rPr>
              <a:t>CharacterSetCode</a:t>
            </a:r>
            <a:r>
              <a:rPr lang="en-US" altLang="zh-CN" sz="1200" dirty="0">
                <a:latin typeface="Cambria" panose="02040503050406030204" pitchFamily="18" charset="0"/>
              </a:rPr>
              <a:t>&lt;&lt;</a:t>
            </a:r>
            <a:r>
              <a:rPr lang="en-US" altLang="zh-CN" sz="1200" dirty="0" err="1">
                <a:latin typeface="Cambria" panose="02040503050406030204" pitchFamily="18" charset="0"/>
              </a:rPr>
              <a:t>CodeList</a:t>
            </a:r>
            <a:r>
              <a:rPr lang="en-US" altLang="zh-CN" sz="1200" dirty="0">
                <a:latin typeface="Cambria" panose="02040503050406030204" pitchFamily="18" charset="0"/>
              </a:rPr>
              <a:t>&gt;&gt; </a:t>
            </a:r>
          </a:p>
          <a:p>
            <a:pPr indent="127000" algn="just">
              <a:spcBef>
                <a:spcPts val="600"/>
              </a:spcBef>
            </a:pPr>
            <a:r>
              <a:rPr lang="en-US" altLang="zh-CN" sz="1200" dirty="0">
                <a:latin typeface="Cambria" panose="02040503050406030204" pitchFamily="18" charset="0"/>
              </a:rPr>
              <a:t>A.3 </a:t>
            </a:r>
            <a:r>
              <a:rPr lang="en-US" altLang="zh-CN" sz="1200" dirty="0" err="1">
                <a:latin typeface="Cambria" panose="02040503050406030204" pitchFamily="18" charset="0"/>
              </a:rPr>
              <a:t>CountryCode</a:t>
            </a:r>
            <a:r>
              <a:rPr lang="en-US" altLang="zh-CN" sz="1200" dirty="0">
                <a:latin typeface="Cambria" panose="02040503050406030204" pitchFamily="18" charset="0"/>
              </a:rPr>
              <a:t>&lt;&lt;</a:t>
            </a:r>
            <a:r>
              <a:rPr lang="en-US" altLang="zh-CN" sz="1200" dirty="0" err="1">
                <a:latin typeface="Cambria" panose="02040503050406030204" pitchFamily="18" charset="0"/>
              </a:rPr>
              <a:t>CodeList</a:t>
            </a:r>
            <a:r>
              <a:rPr lang="en-US" altLang="zh-CN" sz="1200" dirty="0">
                <a:latin typeface="Cambria" panose="02040503050406030204" pitchFamily="18" charset="0"/>
              </a:rPr>
              <a:t>&gt;&gt;</a:t>
            </a:r>
          </a:p>
          <a:p>
            <a:pPr indent="127000" algn="just">
              <a:spcBef>
                <a:spcPts val="600"/>
              </a:spcBef>
            </a:pPr>
            <a:r>
              <a:rPr lang="en-US" altLang="zh-CN" sz="1200" dirty="0">
                <a:solidFill>
                  <a:srgbClr val="FF0000"/>
                </a:solidFill>
                <a:latin typeface="Cambria" panose="02040503050406030204" pitchFamily="18" charset="0"/>
              </a:rPr>
              <a:t>A.4 </a:t>
            </a:r>
            <a:r>
              <a:rPr lang="en-US" altLang="zh-CN" sz="1200" dirty="0" err="1">
                <a:solidFill>
                  <a:srgbClr val="FF0000"/>
                </a:solidFill>
                <a:latin typeface="Cambria" panose="02040503050406030204" pitchFamily="18" charset="0"/>
              </a:rPr>
              <a:t>DateTypecode</a:t>
            </a:r>
            <a:r>
              <a:rPr lang="en-US" altLang="zh-CN" sz="1200" dirty="0">
                <a:solidFill>
                  <a:srgbClr val="FF0000"/>
                </a:solidFill>
                <a:latin typeface="Cambria" panose="02040503050406030204" pitchFamily="18" charset="0"/>
              </a:rPr>
              <a:t> &lt;&lt;</a:t>
            </a:r>
            <a:r>
              <a:rPr lang="en-US" altLang="zh-CN" sz="1200" dirty="0" err="1">
                <a:solidFill>
                  <a:srgbClr val="FF0000"/>
                </a:solidFill>
                <a:latin typeface="Cambria" panose="02040503050406030204" pitchFamily="18" charset="0"/>
              </a:rPr>
              <a:t>CodeList</a:t>
            </a:r>
            <a:r>
              <a:rPr lang="en-US" altLang="zh-CN" sz="1200" dirty="0">
                <a:solidFill>
                  <a:srgbClr val="FF0000"/>
                </a:solidFill>
                <a:latin typeface="Cambria" panose="02040503050406030204" pitchFamily="18" charset="0"/>
              </a:rPr>
              <a:t>&gt;&gt;</a:t>
            </a:r>
          </a:p>
          <a:p>
            <a:pPr indent="127000" algn="just">
              <a:spcBef>
                <a:spcPts val="600"/>
              </a:spcBef>
            </a:pPr>
            <a:r>
              <a:rPr lang="en-US" altLang="zh-CN" sz="1200" dirty="0">
                <a:latin typeface="Cambria" panose="02040503050406030204" pitchFamily="18" charset="0"/>
              </a:rPr>
              <a:t>A.5 </a:t>
            </a:r>
            <a:r>
              <a:rPr lang="en-US" altLang="zh-CN" sz="1200" dirty="0" err="1">
                <a:latin typeface="Cambria" panose="02040503050406030204" pitchFamily="18" charset="0"/>
              </a:rPr>
              <a:t>FunctionCode</a:t>
            </a:r>
            <a:r>
              <a:rPr lang="en-US" altLang="zh-CN" sz="1200" dirty="0">
                <a:latin typeface="Cambria" panose="02040503050406030204" pitchFamily="18" charset="0"/>
              </a:rPr>
              <a:t> &lt;&lt;</a:t>
            </a:r>
            <a:r>
              <a:rPr lang="en-US" altLang="zh-CN" sz="1200" dirty="0" err="1">
                <a:latin typeface="Cambria" panose="02040503050406030204" pitchFamily="18" charset="0"/>
              </a:rPr>
              <a:t>CodeList</a:t>
            </a:r>
            <a:r>
              <a:rPr lang="en-US" altLang="zh-CN" sz="1200" dirty="0">
                <a:latin typeface="Cambria" panose="02040503050406030204" pitchFamily="18" charset="0"/>
              </a:rPr>
              <a:t>&gt;&gt; </a:t>
            </a:r>
          </a:p>
          <a:p>
            <a:pPr indent="127000" algn="just">
              <a:spcBef>
                <a:spcPts val="600"/>
              </a:spcBef>
            </a:pPr>
            <a:r>
              <a:rPr lang="en-US" altLang="zh-CN" sz="1200" dirty="0">
                <a:latin typeface="Cambria" panose="02040503050406030204" pitchFamily="18" charset="0"/>
              </a:rPr>
              <a:t>A.6 </a:t>
            </a:r>
            <a:r>
              <a:rPr lang="en-US" altLang="zh-CN" sz="1200" dirty="0" err="1">
                <a:latin typeface="Cambria" panose="02040503050406030204" pitchFamily="18" charset="0"/>
              </a:rPr>
              <a:t>LanguageCode</a:t>
            </a:r>
            <a:r>
              <a:rPr lang="en-US" altLang="zh-CN" sz="1200" dirty="0">
                <a:latin typeface="Cambria" panose="02040503050406030204" pitchFamily="18" charset="0"/>
              </a:rPr>
              <a:t> &lt;&lt;</a:t>
            </a:r>
            <a:r>
              <a:rPr lang="en-US" altLang="zh-CN" sz="1200" dirty="0" err="1">
                <a:latin typeface="Cambria" panose="02040503050406030204" pitchFamily="18" charset="0"/>
              </a:rPr>
              <a:t>CodeList</a:t>
            </a:r>
            <a:r>
              <a:rPr lang="en-US" altLang="zh-CN" sz="1200" dirty="0">
                <a:latin typeface="Cambria" panose="02040503050406030204" pitchFamily="18" charset="0"/>
              </a:rPr>
              <a:t>&gt;&gt; </a:t>
            </a:r>
          </a:p>
          <a:p>
            <a:pPr indent="127000" algn="just">
              <a:spcBef>
                <a:spcPts val="600"/>
              </a:spcBef>
            </a:pPr>
            <a:r>
              <a:rPr lang="en-US" altLang="zh-CN" sz="1200" dirty="0">
                <a:latin typeface="Cambria" panose="02040503050406030204" pitchFamily="18" charset="0"/>
              </a:rPr>
              <a:t>A.7 </a:t>
            </a:r>
            <a:r>
              <a:rPr lang="en-US" altLang="zh-CN" sz="1200" kern="1050" dirty="0" err="1">
                <a:solidFill>
                  <a:srgbClr val="0070C0"/>
                </a:solidFill>
                <a:latin typeface="Cambria" panose="02040503050406030204" pitchFamily="18" charset="0"/>
                <a:ea typeface="黑体" panose="02010609060101010101" pitchFamily="49" charset="-122"/>
                <a:cs typeface="Angsana New" panose="02020603050405020304" pitchFamily="18" charset="-34"/>
              </a:rPr>
              <a:t>MD_ProcessedLevelCode</a:t>
            </a:r>
            <a:r>
              <a:rPr lang="en-US" altLang="zh-CN" sz="1200" kern="1050" dirty="0">
                <a:solidFill>
                  <a:srgbClr val="0070C0"/>
                </a:solidFill>
                <a:latin typeface="Cambria" panose="02040503050406030204" pitchFamily="18" charset="0"/>
                <a:ea typeface="黑体" panose="02010609060101010101" pitchFamily="49" charset="-122"/>
                <a:cs typeface="Angsana New" panose="02020603050405020304" pitchFamily="18" charset="-34"/>
              </a:rPr>
              <a:t>&lt;&lt;</a:t>
            </a:r>
            <a:r>
              <a:rPr lang="en-US" altLang="zh-CN" sz="1200" kern="1050" dirty="0" err="1">
                <a:solidFill>
                  <a:srgbClr val="0070C0"/>
                </a:solidFill>
                <a:latin typeface="Cambria" panose="02040503050406030204" pitchFamily="18" charset="0"/>
                <a:ea typeface="黑体" panose="02010609060101010101" pitchFamily="49" charset="-122"/>
                <a:cs typeface="Angsana New" panose="02020603050405020304" pitchFamily="18" charset="-34"/>
              </a:rPr>
              <a:t>CodeList</a:t>
            </a:r>
            <a:r>
              <a:rPr lang="en-US" altLang="zh-CN" sz="1200" kern="1050" dirty="0">
                <a:solidFill>
                  <a:srgbClr val="0070C0"/>
                </a:solidFill>
                <a:latin typeface="Cambria" panose="02040503050406030204" pitchFamily="18" charset="0"/>
                <a:ea typeface="黑体" panose="02010609060101010101" pitchFamily="49" charset="-122"/>
                <a:cs typeface="Angsana New" panose="02020603050405020304" pitchFamily="18" charset="-34"/>
              </a:rPr>
              <a:t>&gt;&gt;</a:t>
            </a:r>
            <a:endParaRPr lang="zh-CN" altLang="zh-CN" sz="1100" dirty="0">
              <a:effectLst/>
              <a:latin typeface="宋体" panose="02010600030101010101" pitchFamily="2" charset="-122"/>
              <a:ea typeface="宋体" panose="02010600030101010101" pitchFamily="2" charset="-122"/>
              <a:cs typeface="Angsana New" panose="02020603050405020304" pitchFamily="18" charset="-34"/>
            </a:endParaRPr>
          </a:p>
          <a:p>
            <a:pPr indent="127000" algn="just">
              <a:spcBef>
                <a:spcPts val="600"/>
              </a:spcBef>
            </a:pPr>
            <a:r>
              <a:rPr lang="en-US" altLang="zh-CN" sz="1200" dirty="0">
                <a:latin typeface="Cambria" panose="02040503050406030204" pitchFamily="18" charset="0"/>
              </a:rPr>
              <a:t>A.8 </a:t>
            </a:r>
            <a:r>
              <a:rPr lang="en-US" altLang="zh-CN" sz="1200" dirty="0" err="1">
                <a:latin typeface="Cambria" panose="02040503050406030204" pitchFamily="18" charset="0"/>
              </a:rPr>
              <a:t>ReferenceSystemTypeCode</a:t>
            </a:r>
            <a:r>
              <a:rPr lang="en-US" altLang="zh-CN" sz="1200" dirty="0">
                <a:latin typeface="Cambria" panose="02040503050406030204" pitchFamily="18" charset="0"/>
              </a:rPr>
              <a:t> &lt;&lt;</a:t>
            </a:r>
            <a:r>
              <a:rPr lang="en-US" altLang="zh-CN" sz="1200" dirty="0" err="1">
                <a:latin typeface="Cambria" panose="02040503050406030204" pitchFamily="18" charset="0"/>
              </a:rPr>
              <a:t>CodeList</a:t>
            </a:r>
            <a:r>
              <a:rPr lang="en-US" altLang="zh-CN" sz="1200" dirty="0">
                <a:latin typeface="Cambria" panose="02040503050406030204" pitchFamily="18" charset="0"/>
              </a:rPr>
              <a:t>&gt;&gt; </a:t>
            </a:r>
          </a:p>
          <a:p>
            <a:pPr indent="127000" algn="just">
              <a:spcBef>
                <a:spcPts val="600"/>
              </a:spcBef>
            </a:pPr>
            <a:r>
              <a:rPr lang="en-US" altLang="zh-CN" sz="1200" dirty="0">
                <a:latin typeface="Cambria" panose="02040503050406030204" pitchFamily="18" charset="0"/>
              </a:rPr>
              <a:t>A.9 </a:t>
            </a:r>
            <a:r>
              <a:rPr lang="en-US" altLang="zh-CN" sz="1200" dirty="0" err="1">
                <a:latin typeface="Cambria" panose="02040503050406030204" pitchFamily="18" charset="0"/>
              </a:rPr>
              <a:t>ResourceTypeCode</a:t>
            </a:r>
            <a:r>
              <a:rPr lang="en-US" altLang="zh-CN" sz="1200" dirty="0">
                <a:latin typeface="Cambria" panose="02040503050406030204" pitchFamily="18" charset="0"/>
              </a:rPr>
              <a:t> &lt;&lt;</a:t>
            </a:r>
            <a:r>
              <a:rPr lang="en-US" altLang="zh-CN" sz="1200" dirty="0" err="1">
                <a:latin typeface="Cambria" panose="02040503050406030204" pitchFamily="18" charset="0"/>
              </a:rPr>
              <a:t>CodeList</a:t>
            </a:r>
            <a:r>
              <a:rPr lang="en-US" altLang="zh-CN" sz="1200" dirty="0">
                <a:latin typeface="Cambria" panose="02040503050406030204" pitchFamily="18" charset="0"/>
              </a:rPr>
              <a:t>&gt;&gt; </a:t>
            </a:r>
          </a:p>
          <a:p>
            <a:pPr indent="127000" algn="just">
              <a:spcBef>
                <a:spcPts val="600"/>
              </a:spcBef>
            </a:pPr>
            <a:r>
              <a:rPr lang="en-US" altLang="zh-CN" sz="1200" dirty="0">
                <a:latin typeface="Cambria" panose="02040503050406030204" pitchFamily="18" charset="0"/>
              </a:rPr>
              <a:t>A.10 </a:t>
            </a:r>
            <a:r>
              <a:rPr lang="en-US" altLang="zh-CN" sz="1200" dirty="0" err="1">
                <a:latin typeface="Cambria" panose="02040503050406030204" pitchFamily="18" charset="0"/>
              </a:rPr>
              <a:t>RestrictionCode</a:t>
            </a:r>
            <a:r>
              <a:rPr lang="en-US" altLang="zh-CN" sz="1200" dirty="0">
                <a:latin typeface="Cambria" panose="02040503050406030204" pitchFamily="18" charset="0"/>
              </a:rPr>
              <a:t>&lt;&lt;</a:t>
            </a:r>
            <a:r>
              <a:rPr lang="en-US" altLang="zh-CN" sz="1200" dirty="0" err="1">
                <a:latin typeface="Cambria" panose="02040503050406030204" pitchFamily="18" charset="0"/>
              </a:rPr>
              <a:t>CodeList</a:t>
            </a:r>
            <a:r>
              <a:rPr lang="en-US" altLang="zh-CN" sz="1200" dirty="0">
                <a:latin typeface="Cambria" panose="02040503050406030204" pitchFamily="18" charset="0"/>
              </a:rPr>
              <a:t>&gt;&gt;</a:t>
            </a:r>
          </a:p>
          <a:p>
            <a:pPr indent="127000" algn="just">
              <a:spcBef>
                <a:spcPts val="600"/>
              </a:spcBef>
            </a:pPr>
            <a:r>
              <a:rPr lang="en-US" altLang="zh-CN" sz="1200" dirty="0">
                <a:latin typeface="Cambria" panose="02040503050406030204" pitchFamily="18" charset="0"/>
              </a:rPr>
              <a:t>A.11 </a:t>
            </a:r>
            <a:r>
              <a:rPr lang="en-US" altLang="zh-CN" sz="1200" kern="1050" dirty="0" err="1">
                <a:latin typeface="Cambria" panose="02040503050406030204" pitchFamily="18" charset="0"/>
                <a:ea typeface="黑体" panose="02010609060101010101" pitchFamily="49" charset="-122"/>
                <a:cs typeface="Angsana New" panose="02020603050405020304" pitchFamily="18" charset="-34"/>
              </a:rPr>
              <a:t>RoleTypeCode</a:t>
            </a:r>
            <a:r>
              <a:rPr lang="en-US" altLang="zh-CN" sz="1200" kern="1050" dirty="0">
                <a:latin typeface="Cambria" panose="02040503050406030204" pitchFamily="18" charset="0"/>
                <a:ea typeface="黑体" panose="02010609060101010101" pitchFamily="49" charset="-122"/>
                <a:cs typeface="Angsana New" panose="02020603050405020304" pitchFamily="18" charset="-34"/>
              </a:rPr>
              <a:t>&lt;&lt;</a:t>
            </a:r>
            <a:r>
              <a:rPr lang="en-US" altLang="zh-CN" sz="1200" kern="1050" dirty="0" err="1">
                <a:latin typeface="Cambria" panose="02040503050406030204" pitchFamily="18" charset="0"/>
                <a:ea typeface="黑体" panose="02010609060101010101" pitchFamily="49" charset="-122"/>
                <a:cs typeface="Angsana New" panose="02020603050405020304" pitchFamily="18" charset="-34"/>
              </a:rPr>
              <a:t>CodeList</a:t>
            </a:r>
            <a:r>
              <a:rPr lang="en-US" altLang="zh-CN" sz="1200" kern="1050" dirty="0">
                <a:latin typeface="Cambria" panose="02040503050406030204" pitchFamily="18" charset="0"/>
                <a:ea typeface="黑体" panose="02010609060101010101" pitchFamily="49" charset="-122"/>
                <a:cs typeface="Angsana New" panose="02020603050405020304" pitchFamily="18" charset="-34"/>
              </a:rPr>
              <a:t>&gt;&gt; </a:t>
            </a:r>
          </a:p>
          <a:p>
            <a:pPr indent="127000" algn="just">
              <a:spcBef>
                <a:spcPts val="600"/>
              </a:spcBef>
            </a:pPr>
            <a:r>
              <a:rPr lang="en-US" altLang="zh-CN" sz="1200" kern="1050" dirty="0">
                <a:solidFill>
                  <a:srgbClr val="FF0000"/>
                </a:solidFill>
                <a:latin typeface="Cambria" panose="02040503050406030204" pitchFamily="18" charset="0"/>
                <a:ea typeface="黑体" panose="02010609060101010101" pitchFamily="49" charset="-122"/>
                <a:cs typeface="Angsana New" panose="02020603050405020304" pitchFamily="18" charset="-34"/>
              </a:rPr>
              <a:t>A.12 </a:t>
            </a:r>
            <a:r>
              <a:rPr lang="en-US" altLang="zh-CN" sz="1200" kern="1050" dirty="0" err="1">
                <a:solidFill>
                  <a:srgbClr val="FF0000"/>
                </a:solidFill>
                <a:latin typeface="Cambria" panose="02040503050406030204" pitchFamily="18" charset="0"/>
                <a:ea typeface="黑体" panose="02010609060101010101" pitchFamily="49" charset="-122"/>
                <a:cs typeface="Angsana New" panose="02020603050405020304" pitchFamily="18" charset="-34"/>
              </a:rPr>
              <a:t>ServiceTypeCode</a:t>
            </a:r>
            <a:r>
              <a:rPr lang="en-US" altLang="zh-CN" sz="1200" kern="1050" dirty="0">
                <a:solidFill>
                  <a:srgbClr val="FF0000"/>
                </a:solidFill>
                <a:latin typeface="Cambria" panose="02040503050406030204" pitchFamily="18" charset="0"/>
                <a:ea typeface="黑体" panose="02010609060101010101" pitchFamily="49" charset="-122"/>
                <a:cs typeface="Angsana New" panose="02020603050405020304" pitchFamily="18" charset="-34"/>
              </a:rPr>
              <a:t> </a:t>
            </a:r>
            <a:r>
              <a:rPr lang="en-US" altLang="zh-CN" sz="1200" kern="1050" dirty="0" err="1">
                <a:solidFill>
                  <a:srgbClr val="FF0000"/>
                </a:solidFill>
                <a:latin typeface="Cambria" panose="02040503050406030204" pitchFamily="18" charset="0"/>
                <a:ea typeface="黑体" panose="02010609060101010101" pitchFamily="49" charset="-122"/>
                <a:cs typeface="Angsana New" panose="02020603050405020304" pitchFamily="18" charset="-34"/>
              </a:rPr>
              <a:t>RoleTypeCode</a:t>
            </a:r>
            <a:r>
              <a:rPr lang="en-US" altLang="zh-CN" sz="1200" kern="1050" dirty="0">
                <a:solidFill>
                  <a:srgbClr val="FF0000"/>
                </a:solidFill>
                <a:latin typeface="Cambria" panose="02040503050406030204" pitchFamily="18" charset="0"/>
                <a:ea typeface="黑体" panose="02010609060101010101" pitchFamily="49" charset="-122"/>
                <a:cs typeface="Angsana New" panose="02020603050405020304" pitchFamily="18" charset="-34"/>
              </a:rPr>
              <a:t>&lt;&lt;</a:t>
            </a:r>
            <a:r>
              <a:rPr lang="en-US" altLang="zh-CN" sz="1200" kern="1050" dirty="0" err="1">
                <a:solidFill>
                  <a:srgbClr val="FF0000"/>
                </a:solidFill>
                <a:latin typeface="Cambria" panose="02040503050406030204" pitchFamily="18" charset="0"/>
                <a:ea typeface="黑体" panose="02010609060101010101" pitchFamily="49" charset="-122"/>
                <a:cs typeface="Angsana New" panose="02020603050405020304" pitchFamily="18" charset="-34"/>
              </a:rPr>
              <a:t>CodeList</a:t>
            </a:r>
            <a:r>
              <a:rPr lang="en-US" altLang="zh-CN" sz="1200" kern="1050" dirty="0">
                <a:solidFill>
                  <a:srgbClr val="FF0000"/>
                </a:solidFill>
                <a:latin typeface="Cambria" panose="02040503050406030204" pitchFamily="18" charset="0"/>
                <a:ea typeface="黑体" panose="02010609060101010101" pitchFamily="49" charset="-122"/>
                <a:cs typeface="Angsana New" panose="02020603050405020304" pitchFamily="18" charset="-34"/>
              </a:rPr>
              <a:t>&gt;&gt; </a:t>
            </a:r>
          </a:p>
          <a:p>
            <a:pPr indent="127000" algn="just">
              <a:spcBef>
                <a:spcPts val="600"/>
              </a:spcBef>
            </a:pPr>
            <a:r>
              <a:rPr lang="en-US" altLang="zh-CN" sz="1200" dirty="0">
                <a:latin typeface="Cambria" panose="02040503050406030204" pitchFamily="18" charset="0"/>
              </a:rPr>
              <a:t>A.13 </a:t>
            </a:r>
            <a:r>
              <a:rPr lang="en-US" altLang="zh-CN" sz="1200" dirty="0" err="1">
                <a:latin typeface="Cambria" panose="02040503050406030204" pitchFamily="18" charset="0"/>
              </a:rPr>
              <a:t>SpatialRepresentationTypeCode</a:t>
            </a:r>
            <a:r>
              <a:rPr lang="en-US" altLang="zh-CN" sz="1200" kern="1050" dirty="0">
                <a:latin typeface="Cambria" panose="02040503050406030204" pitchFamily="18" charset="0"/>
                <a:ea typeface="黑体" panose="02010609060101010101" pitchFamily="49" charset="-122"/>
                <a:cs typeface="Angsana New" panose="02020603050405020304" pitchFamily="18" charset="-34"/>
              </a:rPr>
              <a:t> &lt;&lt;</a:t>
            </a:r>
            <a:r>
              <a:rPr lang="en-US" altLang="zh-CN" sz="1200" kern="1050" dirty="0" err="1">
                <a:latin typeface="Cambria" panose="02040503050406030204" pitchFamily="18" charset="0"/>
                <a:ea typeface="黑体" panose="02010609060101010101" pitchFamily="49" charset="-122"/>
                <a:cs typeface="Angsana New" panose="02020603050405020304" pitchFamily="18" charset="-34"/>
              </a:rPr>
              <a:t>CodeList</a:t>
            </a:r>
            <a:r>
              <a:rPr lang="en-US" altLang="zh-CN" sz="1200" kern="1050" dirty="0">
                <a:latin typeface="Cambria" panose="02040503050406030204" pitchFamily="18" charset="0"/>
                <a:ea typeface="黑体" panose="02010609060101010101" pitchFamily="49" charset="-122"/>
                <a:cs typeface="Angsana New" panose="02020603050405020304" pitchFamily="18" charset="-34"/>
              </a:rPr>
              <a:t>&gt;&gt;</a:t>
            </a:r>
            <a:r>
              <a:rPr lang="en-US" altLang="zh-CN" sz="1200" dirty="0">
                <a:latin typeface="Cambria" panose="02040503050406030204" pitchFamily="18" charset="0"/>
              </a:rPr>
              <a:t> </a:t>
            </a:r>
            <a:endParaRPr lang="zh-CN" altLang="zh-CN" sz="1200" dirty="0">
              <a:latin typeface="Cambria" panose="02040503050406030204" pitchFamily="18" charset="0"/>
            </a:endParaRPr>
          </a:p>
          <a:p>
            <a:pPr indent="127000" algn="just">
              <a:spcBef>
                <a:spcPts val="600"/>
              </a:spcBef>
            </a:pPr>
            <a:r>
              <a:rPr lang="en-US" altLang="zh-CN" sz="1200" kern="1050" dirty="0">
                <a:solidFill>
                  <a:srgbClr val="0070C0"/>
                </a:solidFill>
                <a:latin typeface="Cambria" panose="02040503050406030204" pitchFamily="18" charset="0"/>
                <a:ea typeface="黑体" panose="02010609060101010101" pitchFamily="49" charset="-122"/>
                <a:cs typeface="Angsana New" panose="02020603050405020304" pitchFamily="18" charset="-34"/>
              </a:rPr>
              <a:t>A.14 </a:t>
            </a:r>
            <a:r>
              <a:rPr lang="en-US" altLang="zh-CN" sz="1200" b="1" dirty="0" err="1">
                <a:solidFill>
                  <a:srgbClr val="FF0000"/>
                </a:solidFill>
                <a:latin typeface="Cambria" panose="02040503050406030204" pitchFamily="18" charset="0"/>
              </a:rPr>
              <a:t>topicCategoryCode</a:t>
            </a:r>
            <a:r>
              <a:rPr lang="en-US" altLang="zh-CN" sz="1200" b="1" dirty="0">
                <a:solidFill>
                  <a:srgbClr val="FF0000"/>
                </a:solidFill>
                <a:latin typeface="Cambria" panose="02040503050406030204" pitchFamily="18" charset="0"/>
              </a:rPr>
              <a:t>&lt;&lt;Enumeration&gt;&gt;</a:t>
            </a:r>
          </a:p>
        </p:txBody>
      </p:sp>
      <p:sp>
        <p:nvSpPr>
          <p:cNvPr id="4" name="矩形 3">
            <a:extLst>
              <a:ext uri="{FF2B5EF4-FFF2-40B4-BE49-F238E27FC236}">
                <a16:creationId xmlns:a16="http://schemas.microsoft.com/office/drawing/2014/main" id="{8897BC44-81CE-452E-BF1A-370554EC8686}"/>
              </a:ext>
            </a:extLst>
          </p:cNvPr>
          <p:cNvSpPr/>
          <p:nvPr/>
        </p:nvSpPr>
        <p:spPr>
          <a:xfrm>
            <a:off x="235671" y="4902090"/>
            <a:ext cx="3772097" cy="523220"/>
          </a:xfrm>
          <a:prstGeom prst="rect">
            <a:avLst/>
          </a:prstGeom>
        </p:spPr>
        <p:txBody>
          <a:bodyPr wrap="square">
            <a:spAutoFit/>
          </a:bodyPr>
          <a:lstStyle/>
          <a:p>
            <a:pPr marL="90170" algn="just"/>
            <a:r>
              <a:rPr lang="en-US" altLang="zh-CN" sz="1400" b="1" dirty="0">
                <a:solidFill>
                  <a:srgbClr val="0070C0"/>
                </a:solidFill>
                <a:latin typeface="Cambria" panose="02040503050406030204" pitchFamily="18" charset="0"/>
              </a:rPr>
              <a:t>Annex B — XML Schema Definition of geoscience information metadata</a:t>
            </a:r>
          </a:p>
        </p:txBody>
      </p:sp>
      <p:pic>
        <p:nvPicPr>
          <p:cNvPr id="10" name="图片 4">
            <a:extLst>
              <a:ext uri="{FF2B5EF4-FFF2-40B4-BE49-F238E27FC236}">
                <a16:creationId xmlns:a16="http://schemas.microsoft.com/office/drawing/2014/main" id="{C946F32B-CDB9-4123-85EA-B304BFA5CB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6560" y="67222"/>
            <a:ext cx="961297" cy="4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66DB311-1027-2099-6D07-E01A6FBE7933}"/>
              </a:ext>
            </a:extLst>
          </p:cNvPr>
          <p:cNvSpPr txBox="1"/>
          <p:nvPr/>
        </p:nvSpPr>
        <p:spPr>
          <a:xfrm>
            <a:off x="2711624" y="25702"/>
            <a:ext cx="6912768" cy="523220"/>
          </a:xfrm>
          <a:prstGeom prst="rect">
            <a:avLst/>
          </a:prstGeom>
          <a:noFill/>
        </p:spPr>
        <p:txBody>
          <a:bodyPr wrap="square">
            <a:spAutoFit/>
          </a:bodyPr>
          <a:lstStyle/>
          <a:p>
            <a:pPr marL="342900" indent="-342900">
              <a:buFont typeface="Wingdings" panose="05000000000000000000" pitchFamily="2" charset="2"/>
              <a:buChar char="§"/>
            </a:pPr>
            <a:r>
              <a:rPr lang="en-US" altLang="zh-CN" sz="2800" b="1" dirty="0" err="1">
                <a:solidFill>
                  <a:srgbClr val="FF0000"/>
                </a:solidFill>
              </a:rPr>
              <a:t>Geosceince</a:t>
            </a:r>
            <a:r>
              <a:rPr lang="en-US" altLang="zh-CN" sz="2800" b="1" dirty="0">
                <a:solidFill>
                  <a:srgbClr val="FF0000"/>
                </a:solidFill>
              </a:rPr>
              <a:t> Topic </a:t>
            </a:r>
            <a:r>
              <a:rPr lang="en-US" altLang="zh-CN" sz="2800" b="1" dirty="0" err="1">
                <a:solidFill>
                  <a:srgbClr val="FF0000"/>
                </a:solidFill>
              </a:rPr>
              <a:t>Categoryies</a:t>
            </a:r>
            <a:r>
              <a:rPr lang="en-US" altLang="zh-CN" sz="2800" b="1" dirty="0">
                <a:solidFill>
                  <a:srgbClr val="FF0000"/>
                </a:solidFill>
              </a:rPr>
              <a:t> resolution </a:t>
            </a:r>
            <a:endParaRPr lang="en-US" sz="2800" dirty="0">
              <a:solidFill>
                <a:srgbClr val="FF0000"/>
              </a:solidFill>
            </a:endParaRPr>
          </a:p>
        </p:txBody>
      </p:sp>
      <p:grpSp>
        <p:nvGrpSpPr>
          <p:cNvPr id="6" name="Group 5">
            <a:extLst>
              <a:ext uri="{FF2B5EF4-FFF2-40B4-BE49-F238E27FC236}">
                <a16:creationId xmlns:a16="http://schemas.microsoft.com/office/drawing/2014/main" id="{1C0E34DB-A73F-7BF9-62B7-B4C2AFC88A60}"/>
              </a:ext>
            </a:extLst>
          </p:cNvPr>
          <p:cNvGrpSpPr/>
          <p:nvPr/>
        </p:nvGrpSpPr>
        <p:grpSpPr>
          <a:xfrm>
            <a:off x="4079776" y="1110765"/>
            <a:ext cx="7632848" cy="5287082"/>
            <a:chOff x="623392" y="404664"/>
            <a:chExt cx="10945216" cy="6295194"/>
          </a:xfrm>
        </p:grpSpPr>
        <p:pic>
          <p:nvPicPr>
            <p:cNvPr id="8" name="Picture 7">
              <a:extLst>
                <a:ext uri="{FF2B5EF4-FFF2-40B4-BE49-F238E27FC236}">
                  <a16:creationId xmlns:a16="http://schemas.microsoft.com/office/drawing/2014/main" id="{02DA3BD7-68EE-9A06-BA05-A1E6B4F4144A}"/>
                </a:ext>
              </a:extLst>
            </p:cNvPr>
            <p:cNvPicPr>
              <a:picLocks noChangeAspect="1"/>
            </p:cNvPicPr>
            <p:nvPr/>
          </p:nvPicPr>
          <p:blipFill>
            <a:blip r:embed="rId3"/>
            <a:stretch>
              <a:fillRect/>
            </a:stretch>
          </p:blipFill>
          <p:spPr>
            <a:xfrm>
              <a:off x="623392" y="404664"/>
              <a:ext cx="10945216" cy="6295194"/>
            </a:xfrm>
            <a:prstGeom prst="rect">
              <a:avLst/>
            </a:prstGeom>
          </p:spPr>
        </p:pic>
        <p:cxnSp>
          <p:nvCxnSpPr>
            <p:cNvPr id="9" name="Connector: Curved 8">
              <a:extLst>
                <a:ext uri="{FF2B5EF4-FFF2-40B4-BE49-F238E27FC236}">
                  <a16:creationId xmlns:a16="http://schemas.microsoft.com/office/drawing/2014/main" id="{AEB2F2C4-8C78-20A6-F182-A611E5D3F439}"/>
                </a:ext>
              </a:extLst>
            </p:cNvPr>
            <p:cNvCxnSpPr/>
            <p:nvPr/>
          </p:nvCxnSpPr>
          <p:spPr>
            <a:xfrm flipV="1">
              <a:off x="2351584" y="3933056"/>
              <a:ext cx="1584176" cy="1440160"/>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2694533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FD2B400-0CA4-CD1D-3AA4-96F3453CA827}"/>
              </a:ext>
            </a:extLst>
          </p:cNvPr>
          <p:cNvSpPr txBox="1"/>
          <p:nvPr/>
        </p:nvSpPr>
        <p:spPr>
          <a:xfrm>
            <a:off x="222618" y="3718204"/>
            <a:ext cx="4101354" cy="2139047"/>
          </a:xfrm>
          <a:prstGeom prst="rect">
            <a:avLst/>
          </a:prstGeom>
          <a:noFill/>
          <a:ln>
            <a:solidFill>
              <a:srgbClr val="00B050"/>
            </a:solidFill>
          </a:ln>
        </p:spPr>
        <p:txBody>
          <a:bodyPr wrap="square">
            <a:spAutoFit/>
          </a:bodyPr>
          <a:lstStyle/>
          <a:p>
            <a:pPr marL="0" indent="0">
              <a:buNone/>
            </a:pPr>
            <a:r>
              <a:rPr lang="en-US" sz="1100" dirty="0">
                <a:solidFill>
                  <a:schemeClr val="accent1"/>
                </a:solidFill>
              </a:rPr>
              <a:t>Discussions</a:t>
            </a:r>
            <a:endParaRPr lang="en-US" sz="1100" dirty="0"/>
          </a:p>
          <a:p>
            <a:pPr marL="285750" indent="-285750">
              <a:buFont typeface="Arial" panose="020B0604020202020204" pitchFamily="34" charset="0"/>
              <a:buChar char="•"/>
            </a:pPr>
            <a:r>
              <a:rPr lang="en-US" sz="900" dirty="0"/>
              <a:t>Resource Type</a:t>
            </a:r>
          </a:p>
          <a:p>
            <a:pPr lvl="1"/>
            <a:r>
              <a:rPr lang="en-US" sz="800" dirty="0">
                <a:solidFill>
                  <a:schemeClr val="bg1">
                    <a:lumMod val="50000"/>
                  </a:schemeClr>
                </a:solidFill>
              </a:rPr>
              <a:t>Need to specify the kind of resource described by metadata; this has implications for validation requirement. Different resource might have different requirement.</a:t>
            </a:r>
          </a:p>
          <a:p>
            <a:pPr marL="285750" indent="-285750">
              <a:buFont typeface="Arial" panose="020B0604020202020204" pitchFamily="34" charset="0"/>
              <a:buChar char="•"/>
            </a:pPr>
            <a:r>
              <a:rPr lang="en-US" sz="900" dirty="0"/>
              <a:t>ISO 19115 </a:t>
            </a:r>
            <a:r>
              <a:rPr lang="en-US" sz="900" dirty="0" err="1"/>
              <a:t>CI_RoleCodes</a:t>
            </a:r>
            <a:r>
              <a:rPr lang="en-US" sz="900" dirty="0"/>
              <a:t> for </a:t>
            </a:r>
            <a:r>
              <a:rPr lang="en-US" sz="900" dirty="0" err="1"/>
              <a:t>ResponsibleParty</a:t>
            </a:r>
            <a:r>
              <a:rPr lang="en-US" sz="900" dirty="0"/>
              <a:t> </a:t>
            </a:r>
          </a:p>
          <a:p>
            <a:pPr lvl="1"/>
            <a:r>
              <a:rPr lang="en-US" sz="800" dirty="0">
                <a:solidFill>
                  <a:schemeClr val="bg1">
                    <a:lumMod val="50000"/>
                  </a:schemeClr>
                </a:solidFill>
              </a:rPr>
              <a:t>a richer vocabulary for documenting and acknowledging contributions to resource creation and stewardship</a:t>
            </a:r>
          </a:p>
          <a:p>
            <a:pPr marL="285750" indent="-285750">
              <a:buFont typeface="Arial" panose="020B0604020202020204" pitchFamily="34" charset="0"/>
              <a:buChar char="•"/>
            </a:pPr>
            <a:r>
              <a:rPr lang="en-US" sz="900" dirty="0"/>
              <a:t>License/</a:t>
            </a:r>
            <a:r>
              <a:rPr lang="en-US" sz="900" dirty="0" err="1"/>
              <a:t>accessConstraints</a:t>
            </a:r>
            <a:endParaRPr lang="en-US" sz="900" dirty="0"/>
          </a:p>
          <a:p>
            <a:pPr lvl="1"/>
            <a:r>
              <a:rPr lang="en-US" sz="900" dirty="0"/>
              <a:t> </a:t>
            </a:r>
            <a:r>
              <a:rPr lang="en-US" sz="800" dirty="0">
                <a:solidFill>
                  <a:schemeClr val="bg1">
                    <a:lumMod val="50000"/>
                  </a:schemeClr>
                </a:solidFill>
              </a:rPr>
              <a:t>A requirement for consistency with FAIR principles.</a:t>
            </a:r>
          </a:p>
          <a:p>
            <a:pPr marL="285750" indent="-285750">
              <a:buFont typeface="Arial" panose="020B0604020202020204" pitchFamily="34" charset="0"/>
              <a:buChar char="•"/>
            </a:pPr>
            <a:r>
              <a:rPr lang="en-US" sz="900" kern="100" dirty="0">
                <a:latin typeface="Calibri" panose="020F0502020204030204" pitchFamily="34" charset="0"/>
                <a:ea typeface="Calibri" panose="020F0502020204030204" pitchFamily="34" charset="0"/>
                <a:cs typeface="Times New Roman" panose="02020603050405020304" pitchFamily="18" charset="0"/>
              </a:rPr>
              <a:t>Rename </a:t>
            </a:r>
            <a:r>
              <a:rPr lang="en-US" sz="900" kern="100" dirty="0" err="1">
                <a:latin typeface="Calibri" panose="020F0502020204030204" pitchFamily="34" charset="0"/>
                <a:ea typeface="Calibri" panose="020F0502020204030204" pitchFamily="34" charset="0"/>
                <a:cs typeface="Times New Roman" panose="02020603050405020304" pitchFamily="18" charset="0"/>
              </a:rPr>
              <a:t>MD_Metadata</a:t>
            </a:r>
            <a:r>
              <a:rPr lang="en-US" sz="900" kern="100" dirty="0">
                <a:latin typeface="Calibri" panose="020F0502020204030204" pitchFamily="34" charset="0"/>
                <a:ea typeface="Calibri" panose="020F0502020204030204" pitchFamily="34" charset="0"/>
                <a:cs typeface="Times New Roman" panose="02020603050405020304" pitchFamily="18" charset="0"/>
              </a:rPr>
              <a:t>/</a:t>
            </a:r>
            <a:r>
              <a:rPr lang="en-US" sz="900" kern="100" dirty="0" err="1">
                <a:latin typeface="Calibri" panose="020F0502020204030204" pitchFamily="34" charset="0"/>
                <a:ea typeface="Calibri" panose="020F0502020204030204" pitchFamily="34" charset="0"/>
                <a:cs typeface="Times New Roman" panose="02020603050405020304" pitchFamily="18" charset="0"/>
              </a:rPr>
              <a:t>dateInfo</a:t>
            </a:r>
            <a:r>
              <a:rPr lang="en-US" sz="900" kern="100" dirty="0">
                <a:latin typeface="Calibri" panose="020F0502020204030204" pitchFamily="34" charset="0"/>
                <a:ea typeface="Calibri" panose="020F0502020204030204" pitchFamily="34" charset="0"/>
                <a:cs typeface="Times New Roman" panose="02020603050405020304" pitchFamily="18" charset="0"/>
              </a:rPr>
              <a:t> to </a:t>
            </a:r>
            <a:r>
              <a:rPr lang="en-US" sz="900" kern="100" dirty="0" err="1">
                <a:latin typeface="Calibri" panose="020F0502020204030204" pitchFamily="34" charset="0"/>
                <a:ea typeface="Calibri" panose="020F0502020204030204" pitchFamily="34" charset="0"/>
                <a:cs typeface="Times New Roman" panose="02020603050405020304" pitchFamily="18" charset="0"/>
              </a:rPr>
              <a:t>MD_Metadata</a:t>
            </a:r>
            <a:r>
              <a:rPr lang="en-US" sz="900" kern="100" dirty="0">
                <a:latin typeface="Calibri" panose="020F0502020204030204" pitchFamily="34" charset="0"/>
                <a:ea typeface="Calibri" panose="020F0502020204030204" pitchFamily="34" charset="0"/>
                <a:cs typeface="Times New Roman" panose="02020603050405020304" pitchFamily="18" charset="0"/>
              </a:rPr>
              <a:t>/</a:t>
            </a:r>
            <a:r>
              <a:rPr lang="en-US" sz="900" kern="100" dirty="0" err="1">
                <a:latin typeface="Calibri" panose="020F0502020204030204" pitchFamily="34" charset="0"/>
                <a:ea typeface="Calibri" panose="020F0502020204030204" pitchFamily="34" charset="0"/>
                <a:cs typeface="Times New Roman" panose="02020603050405020304" pitchFamily="18" charset="0"/>
              </a:rPr>
              <a:t>metadataDate</a:t>
            </a:r>
            <a:r>
              <a:rPr lang="en-US" sz="900" kern="100" dirty="0">
                <a:latin typeface="Calibri" panose="020F0502020204030204" pitchFamily="34" charset="0"/>
                <a:ea typeface="Calibri" panose="020F0502020204030204" pitchFamily="34" charset="0"/>
                <a:cs typeface="Times New Roman" panose="02020603050405020304" pitchFamily="18" charset="0"/>
              </a:rPr>
              <a:t> -- reduce ambiguity</a:t>
            </a:r>
          </a:p>
          <a:p>
            <a:pPr marL="285750" indent="-285750">
              <a:buFont typeface="Arial" panose="020B0604020202020204" pitchFamily="34" charset="0"/>
              <a:buChar char="•"/>
            </a:pPr>
            <a:r>
              <a:rPr lang="en-US" sz="900" kern="100" dirty="0">
                <a:latin typeface="Calibri" panose="020F0502020204030204" pitchFamily="34" charset="0"/>
                <a:ea typeface="Calibri" panose="020F0502020204030204" pitchFamily="34" charset="0"/>
                <a:cs typeface="Times New Roman" panose="02020603050405020304" pitchFamily="18" charset="0"/>
              </a:rPr>
              <a:t>Rename </a:t>
            </a:r>
            <a:r>
              <a:rPr lang="en-US" sz="900" kern="100" dirty="0" err="1">
                <a:latin typeface="Calibri" panose="020F0502020204030204" pitchFamily="34" charset="0"/>
                <a:ea typeface="Calibri" panose="020F0502020204030204" pitchFamily="34" charset="0"/>
                <a:cs typeface="Times New Roman" panose="02020603050405020304" pitchFamily="18" charset="0"/>
              </a:rPr>
              <a:t>MD_Metadata</a:t>
            </a:r>
            <a:r>
              <a:rPr lang="en-US" sz="900" kern="100" dirty="0">
                <a:latin typeface="Calibri" panose="020F0502020204030204" pitchFamily="34" charset="0"/>
                <a:ea typeface="Calibri" panose="020F0502020204030204" pitchFamily="34" charset="0"/>
                <a:cs typeface="Times New Roman" panose="02020603050405020304" pitchFamily="18" charset="0"/>
              </a:rPr>
              <a:t>/</a:t>
            </a:r>
            <a:r>
              <a:rPr lang="en-US" sz="900" kern="100" dirty="0" err="1">
                <a:latin typeface="Calibri" panose="020F0502020204030204" pitchFamily="34" charset="0"/>
                <a:ea typeface="Calibri" panose="020F0502020204030204" pitchFamily="34" charset="0"/>
                <a:cs typeface="Times New Roman" panose="02020603050405020304" pitchFamily="18" charset="0"/>
              </a:rPr>
              <a:t>responsiblePartyInfo</a:t>
            </a:r>
            <a:r>
              <a:rPr lang="en-US" sz="900" kern="100" dirty="0">
                <a:latin typeface="Calibri" panose="020F0502020204030204" pitchFamily="34" charset="0"/>
                <a:ea typeface="Calibri" panose="020F0502020204030204" pitchFamily="34" charset="0"/>
                <a:cs typeface="Times New Roman" panose="02020603050405020304" pitchFamily="18" charset="0"/>
              </a:rPr>
              <a:t> to </a:t>
            </a:r>
            <a:r>
              <a:rPr lang="en-US" sz="900" kern="100" dirty="0" err="1">
                <a:latin typeface="Calibri" panose="020F0502020204030204" pitchFamily="34" charset="0"/>
                <a:ea typeface="Calibri" panose="020F0502020204030204" pitchFamily="34" charset="0"/>
                <a:cs typeface="Times New Roman" panose="02020603050405020304" pitchFamily="18" charset="0"/>
              </a:rPr>
              <a:t>MD_Metadata</a:t>
            </a:r>
            <a:r>
              <a:rPr lang="en-US" sz="900" kern="100" dirty="0">
                <a:latin typeface="Calibri" panose="020F0502020204030204" pitchFamily="34" charset="0"/>
                <a:ea typeface="Calibri" panose="020F0502020204030204" pitchFamily="34" charset="0"/>
                <a:cs typeface="Times New Roman" panose="02020603050405020304" pitchFamily="18" charset="0"/>
              </a:rPr>
              <a:t>/</a:t>
            </a:r>
            <a:r>
              <a:rPr lang="en-US" sz="900" kern="100" dirty="0" err="1">
                <a:latin typeface="Calibri" panose="020F0502020204030204" pitchFamily="34" charset="0"/>
                <a:ea typeface="Calibri" panose="020F0502020204030204" pitchFamily="34" charset="0"/>
                <a:cs typeface="Times New Roman" panose="02020603050405020304" pitchFamily="18" charset="0"/>
              </a:rPr>
              <a:t>metadataResponsibility</a:t>
            </a:r>
            <a:r>
              <a:rPr lang="en-US" sz="900" kern="100" dirty="0">
                <a:latin typeface="Calibri" panose="020F0502020204030204" pitchFamily="34" charset="0"/>
                <a:ea typeface="Calibri" panose="020F0502020204030204" pitchFamily="34" charset="0"/>
                <a:cs typeface="Times New Roman" panose="02020603050405020304" pitchFamily="18" charset="0"/>
              </a:rPr>
              <a:t>-- reduce ambiguity</a:t>
            </a:r>
          </a:p>
          <a:p>
            <a:pPr marL="285750" indent="-285750">
              <a:buFont typeface="Arial" panose="020B0604020202020204" pitchFamily="34" charset="0"/>
              <a:buChar char="•"/>
            </a:pPr>
            <a:r>
              <a:rPr lang="en-US" sz="900" kern="100" dirty="0">
                <a:latin typeface="Calibri" panose="020F0502020204030204" pitchFamily="34" charset="0"/>
                <a:ea typeface="Calibri" panose="020F0502020204030204" pitchFamily="34" charset="0"/>
                <a:cs typeface="Times New Roman" panose="02020603050405020304" pitchFamily="18" charset="0"/>
              </a:rPr>
              <a:t>Rename </a:t>
            </a:r>
            <a:r>
              <a:rPr lang="en-US" sz="900" kern="100" dirty="0" err="1">
                <a:latin typeface="Calibri" panose="020F0502020204030204" pitchFamily="34" charset="0"/>
                <a:ea typeface="Calibri" panose="020F0502020204030204" pitchFamily="34" charset="0"/>
                <a:cs typeface="Times New Roman" panose="02020603050405020304" pitchFamily="18" charset="0"/>
              </a:rPr>
              <a:t>MD_DataIdentification</a:t>
            </a:r>
            <a:r>
              <a:rPr lang="en-US" sz="900" kern="100" dirty="0">
                <a:latin typeface="Calibri" panose="020F0502020204030204" pitchFamily="34" charset="0"/>
                <a:ea typeface="Calibri" panose="020F0502020204030204" pitchFamily="34" charset="0"/>
                <a:cs typeface="Times New Roman" panose="02020603050405020304" pitchFamily="18" charset="0"/>
              </a:rPr>
              <a:t> to </a:t>
            </a:r>
            <a:r>
              <a:rPr lang="en-US" sz="900" kern="100" dirty="0" err="1">
                <a:latin typeface="Calibri" panose="020F0502020204030204" pitchFamily="34" charset="0"/>
                <a:ea typeface="Calibri" panose="020F0502020204030204" pitchFamily="34" charset="0"/>
                <a:cs typeface="Times New Roman" panose="02020603050405020304" pitchFamily="18" charset="0"/>
              </a:rPr>
              <a:t>MD_Identification</a:t>
            </a:r>
            <a:r>
              <a:rPr lang="en-US" sz="900" kern="100" dirty="0">
                <a:latin typeface="Calibri" panose="020F0502020204030204" pitchFamily="34" charset="0"/>
                <a:ea typeface="Calibri" panose="020F0502020204030204" pitchFamily="34" charset="0"/>
                <a:cs typeface="Times New Roman" panose="02020603050405020304" pitchFamily="18" charset="0"/>
              </a:rPr>
              <a:t>-- elements here apply to anything the metadata describes, so more general name is clearer</a:t>
            </a:r>
          </a:p>
        </p:txBody>
      </p:sp>
      <p:sp>
        <p:nvSpPr>
          <p:cNvPr id="3" name="TextBox 2">
            <a:extLst>
              <a:ext uri="{FF2B5EF4-FFF2-40B4-BE49-F238E27FC236}">
                <a16:creationId xmlns:a16="http://schemas.microsoft.com/office/drawing/2014/main" id="{88DBE5EC-8AA7-7BA2-56B4-C2030F7E2EBC}"/>
              </a:ext>
            </a:extLst>
          </p:cNvPr>
          <p:cNvSpPr txBox="1"/>
          <p:nvPr/>
        </p:nvSpPr>
        <p:spPr>
          <a:xfrm>
            <a:off x="335360" y="836712"/>
            <a:ext cx="8460940" cy="954107"/>
          </a:xfrm>
          <a:prstGeom prst="rect">
            <a:avLst/>
          </a:prstGeom>
          <a:noFill/>
        </p:spPr>
        <p:txBody>
          <a:bodyPr wrap="square">
            <a:spAutoFit/>
          </a:bodyPr>
          <a:lstStyle/>
          <a:p>
            <a:pPr marL="0" marR="0">
              <a:spcBef>
                <a:spcPts val="0"/>
              </a:spcBef>
              <a:spcAft>
                <a:spcPts val="0"/>
              </a:spcAft>
            </a:pPr>
            <a:r>
              <a:rPr lang="en-US" sz="1400" kern="100" dirty="0">
                <a:effectLst/>
                <a:latin typeface="Calibri" panose="020F0502020204030204" pitchFamily="34" charset="0"/>
                <a:ea typeface="宋体" panose="02010600030101010101" pitchFamily="2" charset="-122"/>
                <a:cs typeface="Angsana New" panose="02020603050405020304" pitchFamily="18" charset="-34"/>
              </a:rPr>
              <a:t>The standard document was drafted and revised f</a:t>
            </a:r>
            <a:r>
              <a:rPr lang="en-US" sz="1400" kern="100" dirty="0">
                <a:latin typeface="Calibri" panose="020F0502020204030204" pitchFamily="34" charset="0"/>
                <a:ea typeface="宋体" panose="02010600030101010101" pitchFamily="2" charset="-122"/>
                <a:cs typeface="Angsana New" panose="02020603050405020304" pitchFamily="18" charset="-34"/>
              </a:rPr>
              <a:t>our</a:t>
            </a:r>
            <a:r>
              <a:rPr lang="en-US" sz="1400" kern="100" dirty="0">
                <a:effectLst/>
                <a:latin typeface="Calibri" panose="020F0502020204030204" pitchFamily="34" charset="0"/>
                <a:ea typeface="宋体" panose="02010600030101010101" pitchFamily="2" charset="-122"/>
                <a:cs typeface="Angsana New" panose="02020603050405020304" pitchFamily="18" charset="-34"/>
              </a:rPr>
              <a:t> main times/versions since May 2021 to Oct 2023 by experts and scientists both from and outside the DDE Standards Task Group (DDE-STG) with collaborations of DDE Data Group, Knowledge Group and other DDE Working Task Groups, overcome difficulties caused by the COVID pandemic. It is finalized </a:t>
            </a:r>
            <a:r>
              <a:rPr lang="en-US" sz="1400" kern="100" dirty="0">
                <a:latin typeface="Calibri" panose="020F0502020204030204" pitchFamily="34" charset="0"/>
                <a:ea typeface="宋体" panose="02010600030101010101" pitchFamily="2" charset="-122"/>
                <a:cs typeface="Angsana New" panose="02020603050405020304" pitchFamily="18" charset="-34"/>
              </a:rPr>
              <a:t>in the end of Oct 2023. </a:t>
            </a:r>
            <a:endParaRPr lang="en-US" sz="1200" kern="100" dirty="0">
              <a:effectLst/>
              <a:latin typeface="Times New Roman" panose="02020603050405020304" pitchFamily="18" charset="0"/>
              <a:ea typeface="宋体" panose="02010600030101010101" pitchFamily="2" charset="-122"/>
              <a:cs typeface="Angsana New" panose="02020603050405020304" pitchFamily="18" charset="-34"/>
            </a:endParaRPr>
          </a:p>
        </p:txBody>
      </p:sp>
      <p:sp>
        <p:nvSpPr>
          <p:cNvPr id="10" name="TextBox 9">
            <a:extLst>
              <a:ext uri="{FF2B5EF4-FFF2-40B4-BE49-F238E27FC236}">
                <a16:creationId xmlns:a16="http://schemas.microsoft.com/office/drawing/2014/main" id="{614C3E0F-2073-3CBF-3450-8316C04E4A62}"/>
              </a:ext>
            </a:extLst>
          </p:cNvPr>
          <p:cNvSpPr txBox="1"/>
          <p:nvPr/>
        </p:nvSpPr>
        <p:spPr>
          <a:xfrm>
            <a:off x="285680" y="348039"/>
            <a:ext cx="6277302" cy="338554"/>
          </a:xfrm>
          <a:prstGeom prst="rect">
            <a:avLst/>
          </a:prstGeom>
          <a:noFill/>
        </p:spPr>
        <p:txBody>
          <a:bodyPr wrap="square">
            <a:spAutoFit/>
          </a:bodyPr>
          <a:lstStyle/>
          <a:p>
            <a:pPr algn="just">
              <a:spcBef>
                <a:spcPts val="1800"/>
              </a:spcBef>
              <a:spcAft>
                <a:spcPts val="1200"/>
              </a:spcAft>
              <a:buSzPts val="1050"/>
              <a:tabLst>
                <a:tab pos="228600" algn="l"/>
              </a:tabLst>
            </a:pPr>
            <a:r>
              <a:rPr lang="en-US" sz="1600" b="1" dirty="0">
                <a:solidFill>
                  <a:srgbClr val="000000"/>
                </a:solidFill>
                <a:effectLst/>
                <a:latin typeface="Cambria" panose="02040503050406030204" pitchFamily="18" charset="0"/>
                <a:ea typeface="Cambria" panose="02040503050406030204" pitchFamily="18" charset="0"/>
                <a:cs typeface="Angsana New" panose="02020603050405020304" pitchFamily="18" charset="-34"/>
              </a:rPr>
              <a:t>History of DDE geoscience information metadata standard Draft</a:t>
            </a:r>
            <a:endParaRPr lang="en-US" sz="1600" dirty="0">
              <a:effectLst/>
              <a:latin typeface="Cambria" panose="02040503050406030204" pitchFamily="18" charset="0"/>
              <a:ea typeface="Cambria" panose="02040503050406030204" pitchFamily="18" charset="0"/>
              <a:cs typeface="Angsana New" panose="02020603050405020304" pitchFamily="18" charset="-34"/>
            </a:endParaRPr>
          </a:p>
        </p:txBody>
      </p:sp>
      <p:sp>
        <p:nvSpPr>
          <p:cNvPr id="15" name="TextBox 14">
            <a:extLst>
              <a:ext uri="{FF2B5EF4-FFF2-40B4-BE49-F238E27FC236}">
                <a16:creationId xmlns:a16="http://schemas.microsoft.com/office/drawing/2014/main" id="{0E9E4FD9-0F78-7A31-66C4-7C67DC6865E9}"/>
              </a:ext>
            </a:extLst>
          </p:cNvPr>
          <p:cNvSpPr txBox="1"/>
          <p:nvPr/>
        </p:nvSpPr>
        <p:spPr>
          <a:xfrm>
            <a:off x="365060" y="1952246"/>
            <a:ext cx="8352928" cy="1443087"/>
          </a:xfrm>
          <a:prstGeom prst="rect">
            <a:avLst/>
          </a:prstGeom>
          <a:noFill/>
        </p:spPr>
        <p:txBody>
          <a:bodyPr wrap="square">
            <a:spAutoFit/>
          </a:bodyPr>
          <a:lstStyle/>
          <a:p>
            <a:pPr marL="285750" marR="0" lvl="0" indent="-285750">
              <a:lnSpc>
                <a:spcPct val="150000"/>
              </a:lnSpc>
              <a:spcBef>
                <a:spcPts val="0"/>
              </a:spcBef>
              <a:spcAft>
                <a:spcPts val="0"/>
              </a:spcAft>
              <a:buFont typeface="Arial" panose="020B0604020202020204" pitchFamily="34" charset="0"/>
              <a:buChar char="•"/>
            </a:pPr>
            <a:r>
              <a:rPr lang="en-US" sz="1200" b="1" kern="100" dirty="0">
                <a:effectLst/>
                <a:latin typeface="Cambria" panose="02040503050406030204" pitchFamily="18" charset="0"/>
                <a:ea typeface="Cambria" panose="02040503050406030204" pitchFamily="18" charset="0"/>
                <a:cs typeface="Angsana New" panose="02020603050405020304" pitchFamily="18" charset="-34"/>
              </a:rPr>
              <a:t>The Initial version: </a:t>
            </a:r>
            <a:r>
              <a:rPr lang="en-US" sz="1200" b="1" dirty="0">
                <a:solidFill>
                  <a:srgbClr val="0070C0"/>
                </a:solidFill>
                <a:effectLst/>
                <a:latin typeface="Cambria" panose="02040503050406030204" pitchFamily="18" charset="0"/>
                <a:ea typeface="Cambria" panose="02040503050406030204" pitchFamily="18" charset="0"/>
                <a:cs typeface="Angsana New" panose="02020603050405020304" pitchFamily="18" charset="-34"/>
              </a:rPr>
              <a:t>DDE_Metadata_Standard_draft_20210823.doc,  </a:t>
            </a:r>
            <a:r>
              <a:rPr lang="en-US" sz="1200" b="1" dirty="0">
                <a:effectLst/>
                <a:latin typeface="Cambria" panose="02040503050406030204" pitchFamily="18" charset="0"/>
                <a:ea typeface="Cambria" panose="02040503050406030204" pitchFamily="18" charset="0"/>
                <a:cs typeface="Angsana New" panose="02020603050405020304" pitchFamily="18" charset="-34"/>
              </a:rPr>
              <a:t>July 2021.</a:t>
            </a:r>
          </a:p>
          <a:p>
            <a:pPr marL="285750" indent="-285750">
              <a:lnSpc>
                <a:spcPct val="150000"/>
              </a:lnSpc>
              <a:buFont typeface="Arial" panose="020B0604020202020204" pitchFamily="34" charset="0"/>
              <a:buChar char="•"/>
            </a:pPr>
            <a:r>
              <a:rPr lang="en-US" sz="1200" b="1" kern="100" dirty="0">
                <a:effectLst/>
                <a:latin typeface="Cambria" panose="02040503050406030204" pitchFamily="18" charset="0"/>
                <a:ea typeface="Cambria" panose="02040503050406030204" pitchFamily="18" charset="0"/>
                <a:cs typeface="Angsana New" panose="02020603050405020304" pitchFamily="18" charset="-34"/>
              </a:rPr>
              <a:t>Draft Update1 version:</a:t>
            </a:r>
            <a:r>
              <a:rPr lang="en-US" sz="1200" b="1" dirty="0">
                <a:solidFill>
                  <a:srgbClr val="0070C0"/>
                </a:solidFill>
                <a:effectLst/>
                <a:latin typeface="Cambria" panose="02040503050406030204" pitchFamily="18" charset="0"/>
                <a:ea typeface="Cambria" panose="02040503050406030204" pitchFamily="18" charset="0"/>
                <a:cs typeface="Angsana New" panose="02020603050405020304" pitchFamily="18" charset="-34"/>
              </a:rPr>
              <a:t>DDE_Metadata_Standard_draft_update1_20211031.doc, </a:t>
            </a:r>
            <a:r>
              <a:rPr lang="en-US" sz="1200" b="1" dirty="0">
                <a:effectLst/>
                <a:latin typeface="Cambria" panose="02040503050406030204" pitchFamily="18" charset="0"/>
                <a:ea typeface="Cambria" panose="02040503050406030204" pitchFamily="18" charset="0"/>
                <a:cs typeface="Angsana New" panose="02020603050405020304" pitchFamily="18" charset="-34"/>
              </a:rPr>
              <a:t>November 2021 .</a:t>
            </a:r>
          </a:p>
          <a:p>
            <a:pPr marL="285750" indent="-285750">
              <a:lnSpc>
                <a:spcPct val="150000"/>
              </a:lnSpc>
              <a:buFont typeface="Arial" panose="020B0604020202020204" pitchFamily="34" charset="0"/>
              <a:buChar char="•"/>
            </a:pPr>
            <a:r>
              <a:rPr lang="en-US" sz="1200" b="1" kern="100" dirty="0">
                <a:effectLst/>
                <a:latin typeface="Cambria" panose="02040503050406030204" pitchFamily="18" charset="0"/>
                <a:ea typeface="Cambria" panose="02040503050406030204" pitchFamily="18" charset="0"/>
                <a:cs typeface="Angsana New" panose="02020603050405020304" pitchFamily="18" charset="-34"/>
              </a:rPr>
              <a:t>Draft Update2 version: </a:t>
            </a:r>
            <a:r>
              <a:rPr lang="en-US" sz="1200" b="1" dirty="0">
                <a:solidFill>
                  <a:srgbClr val="0070C0"/>
                </a:solidFill>
                <a:effectLst/>
                <a:latin typeface="Cambria" panose="02040503050406030204" pitchFamily="18" charset="0"/>
                <a:ea typeface="Cambria" panose="02040503050406030204" pitchFamily="18" charset="0"/>
                <a:cs typeface="Angsana New" panose="02020603050405020304" pitchFamily="18" charset="-34"/>
              </a:rPr>
              <a:t>DDE_Metadata_Standard_draft_update2_20221031.doc, </a:t>
            </a:r>
            <a:r>
              <a:rPr lang="en-US" sz="1200" b="1" dirty="0">
                <a:solidFill>
                  <a:srgbClr val="000000"/>
                </a:solidFill>
                <a:effectLst/>
                <a:latin typeface="Cambria" panose="02040503050406030204" pitchFamily="18" charset="0"/>
                <a:ea typeface="Cambria" panose="02040503050406030204" pitchFamily="18" charset="0"/>
                <a:cs typeface="Angsana New" panose="02020603050405020304" pitchFamily="18" charset="-34"/>
              </a:rPr>
              <a:t>Oct 2022.</a:t>
            </a:r>
          </a:p>
          <a:p>
            <a:pPr marL="285750" indent="-285750">
              <a:lnSpc>
                <a:spcPct val="150000"/>
              </a:lnSpc>
              <a:buFont typeface="Arial" panose="020B0604020202020204" pitchFamily="34" charset="0"/>
              <a:buChar char="•"/>
            </a:pPr>
            <a:r>
              <a:rPr lang="en-US" sz="1200" b="1" kern="100" dirty="0">
                <a:effectLst/>
                <a:latin typeface="Cambria" panose="02040503050406030204" pitchFamily="18" charset="0"/>
                <a:ea typeface="Cambria" panose="02040503050406030204" pitchFamily="18" charset="0"/>
                <a:cs typeface="Angsana New" panose="02020603050405020304" pitchFamily="18" charset="-34"/>
              </a:rPr>
              <a:t>Draft Update3 near final version: </a:t>
            </a:r>
            <a:r>
              <a:rPr lang="en-US" sz="1200" b="1" dirty="0">
                <a:solidFill>
                  <a:srgbClr val="0070C0"/>
                </a:solidFill>
                <a:effectLst/>
                <a:latin typeface="Cambria" panose="02040503050406030204" pitchFamily="18" charset="0"/>
                <a:ea typeface="Cambria" panose="02040503050406030204" pitchFamily="18" charset="0"/>
                <a:cs typeface="Angsana New" panose="02020603050405020304" pitchFamily="18" charset="-34"/>
              </a:rPr>
              <a:t>DDE_Metadata_Standard_draft_update3_20230618.doc, </a:t>
            </a:r>
            <a:r>
              <a:rPr lang="en-US" sz="1200" b="1" dirty="0">
                <a:effectLst/>
                <a:latin typeface="Cambria" panose="02040503050406030204" pitchFamily="18" charset="0"/>
                <a:ea typeface="Cambria" panose="02040503050406030204" pitchFamily="18" charset="0"/>
                <a:cs typeface="Angsana New" panose="02020603050405020304" pitchFamily="18" charset="-34"/>
              </a:rPr>
              <a:t>May 2023.</a:t>
            </a:r>
          </a:p>
          <a:p>
            <a:pPr marL="285750" indent="-285750">
              <a:lnSpc>
                <a:spcPct val="150000"/>
              </a:lnSpc>
              <a:buFont typeface="Arial" panose="020B0604020202020204" pitchFamily="34" charset="0"/>
              <a:buChar char="•"/>
            </a:pPr>
            <a:r>
              <a:rPr lang="en-US" sz="1200" b="1" dirty="0">
                <a:solidFill>
                  <a:srgbClr val="FF0000"/>
                </a:solidFill>
                <a:effectLst/>
                <a:latin typeface="Cambria" panose="02040503050406030204" pitchFamily="18" charset="0"/>
                <a:ea typeface="Cambria" panose="02040503050406030204" pitchFamily="18" charset="0"/>
                <a:cs typeface="Angsana New" panose="02020603050405020304" pitchFamily="18" charset="-34"/>
              </a:rPr>
              <a:t>Release version</a:t>
            </a:r>
            <a:r>
              <a:rPr lang="en-US" sz="1200" b="1" dirty="0">
                <a:solidFill>
                  <a:srgbClr val="0070C0"/>
                </a:solidFill>
                <a:effectLst/>
                <a:latin typeface="Cambria" panose="02040503050406030204" pitchFamily="18" charset="0"/>
                <a:ea typeface="Cambria" panose="02040503050406030204" pitchFamily="18" charset="0"/>
                <a:cs typeface="Angsana New" panose="02020603050405020304" pitchFamily="18" charset="-34"/>
              </a:rPr>
              <a:t>: </a:t>
            </a:r>
            <a:r>
              <a:rPr lang="en-US" sz="1200" b="1" dirty="0">
                <a:solidFill>
                  <a:srgbClr val="33CC33"/>
                </a:solidFill>
                <a:effectLst/>
                <a:latin typeface="Cambria" panose="02040503050406030204" pitchFamily="18" charset="0"/>
                <a:ea typeface="Cambria" panose="02040503050406030204" pitchFamily="18" charset="0"/>
                <a:cs typeface="Angsana New" panose="02020603050405020304" pitchFamily="18" charset="-34"/>
              </a:rPr>
              <a:t>DDE_Metadata_standard_release_2023-11-07. pdf </a:t>
            </a:r>
          </a:p>
        </p:txBody>
      </p:sp>
      <p:pic>
        <p:nvPicPr>
          <p:cNvPr id="17" name="图片 17">
            <a:extLst>
              <a:ext uri="{FF2B5EF4-FFF2-40B4-BE49-F238E27FC236}">
                <a16:creationId xmlns:a16="http://schemas.microsoft.com/office/drawing/2014/main" id="{30494478-C9CF-62FB-54E3-4B15A9BD154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4196" y="3861048"/>
            <a:ext cx="3316273" cy="1746388"/>
          </a:xfrm>
          <a:prstGeom prst="rect">
            <a:avLst/>
          </a:prstGeom>
          <a:noFill/>
          <a:ln>
            <a:noFill/>
          </a:ln>
        </p:spPr>
      </p:pic>
      <p:pic>
        <p:nvPicPr>
          <p:cNvPr id="18" name="图片 13">
            <a:extLst>
              <a:ext uri="{FF2B5EF4-FFF2-40B4-BE49-F238E27FC236}">
                <a16:creationId xmlns:a16="http://schemas.microsoft.com/office/drawing/2014/main" id="{DF02E32A-FA11-5AFF-EE31-ADA05C00D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0450" y="5127179"/>
            <a:ext cx="2526152" cy="1684102"/>
          </a:xfrm>
          <a:prstGeom prst="rect">
            <a:avLst/>
          </a:prstGeom>
        </p:spPr>
      </p:pic>
      <p:sp>
        <p:nvSpPr>
          <p:cNvPr id="19" name="Content Placeholder 2">
            <a:extLst>
              <a:ext uri="{FF2B5EF4-FFF2-40B4-BE49-F238E27FC236}">
                <a16:creationId xmlns:a16="http://schemas.microsoft.com/office/drawing/2014/main" id="{E2F2A735-0C88-B5C4-EB20-99CD00C80736}"/>
              </a:ext>
            </a:extLst>
          </p:cNvPr>
          <p:cNvSpPr txBox="1">
            <a:spLocks/>
          </p:cNvSpPr>
          <p:nvPr/>
        </p:nvSpPr>
        <p:spPr>
          <a:xfrm>
            <a:off x="948531" y="5413457"/>
            <a:ext cx="2649528" cy="1269389"/>
          </a:xfrm>
          <a:prstGeom prst="rect">
            <a:avLst/>
          </a:prstGeom>
          <a:solidFill>
            <a:schemeClr val="accent3">
              <a:lumMod val="20000"/>
              <a:lumOff val="80000"/>
            </a:schemeClr>
          </a:solidFill>
          <a:ln>
            <a:solidFill>
              <a:srgbClr val="FF0000"/>
            </a:solidFill>
          </a:ln>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200" dirty="0">
                <a:solidFill>
                  <a:schemeClr val="accent1"/>
                </a:solidFill>
              </a:rPr>
              <a:t>Action</a:t>
            </a:r>
          </a:p>
          <a:p>
            <a:pPr>
              <a:spcBef>
                <a:spcPts val="0"/>
              </a:spcBef>
            </a:pPr>
            <a:r>
              <a:rPr lang="en-US" sz="900" dirty="0"/>
              <a:t>Finalize XML schema for DDE </a:t>
            </a:r>
          </a:p>
          <a:p>
            <a:pPr>
              <a:spcBef>
                <a:spcPts val="0"/>
              </a:spcBef>
            </a:pPr>
            <a:r>
              <a:rPr lang="en-US" sz="900" dirty="0"/>
              <a:t>Create XSLT to convert to and from ISO19115-3</a:t>
            </a:r>
            <a:endParaRPr lang="en-US" sz="900" u="sng" dirty="0"/>
          </a:p>
          <a:p>
            <a:pPr>
              <a:spcBef>
                <a:spcPts val="0"/>
              </a:spcBef>
            </a:pPr>
            <a:r>
              <a:rPr lang="en-US" sz="900" u="sng" dirty="0"/>
              <a:t>Implement </a:t>
            </a:r>
            <a:r>
              <a:rPr lang="en-US" sz="900" u="sng" dirty="0" err="1"/>
              <a:t>GeoNetwork</a:t>
            </a:r>
            <a:r>
              <a:rPr lang="en-US" sz="900" u="sng" dirty="0"/>
              <a:t> schema profile for DDE</a:t>
            </a:r>
          </a:p>
          <a:p>
            <a:pPr lvl="1">
              <a:spcBef>
                <a:spcPts val="0"/>
              </a:spcBef>
            </a:pPr>
            <a:r>
              <a:rPr lang="en-US" sz="900" u="sng" dirty="0"/>
              <a:t>Harvest DDE or ISO19115-3 DDE</a:t>
            </a:r>
          </a:p>
          <a:p>
            <a:pPr lvl="1">
              <a:spcBef>
                <a:spcPts val="0"/>
              </a:spcBef>
            </a:pPr>
            <a:r>
              <a:rPr lang="en-US" sz="900" u="sng" dirty="0"/>
              <a:t>Search</a:t>
            </a:r>
          </a:p>
          <a:p>
            <a:pPr lvl="1">
              <a:spcBef>
                <a:spcPts val="0"/>
              </a:spcBef>
            </a:pPr>
            <a:r>
              <a:rPr lang="en-US" sz="900" dirty="0"/>
              <a:t>Provide results in DDE, ISO19115-3DDE    [DCAT, Schema.org, ISO19139]</a:t>
            </a:r>
          </a:p>
        </p:txBody>
      </p:sp>
      <p:pic>
        <p:nvPicPr>
          <p:cNvPr id="16" name="图片 3">
            <a:extLst>
              <a:ext uri="{FF2B5EF4-FFF2-40B4-BE49-F238E27FC236}">
                <a16:creationId xmlns:a16="http://schemas.microsoft.com/office/drawing/2014/main" id="{22B71700-1787-C900-DF0A-CD47BAF2BCC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1401" y="5157192"/>
            <a:ext cx="2526153" cy="1550428"/>
          </a:xfrm>
          <a:prstGeom prst="rect">
            <a:avLst/>
          </a:prstGeom>
          <a:noFill/>
          <a:ln>
            <a:noFill/>
          </a:ln>
        </p:spPr>
      </p:pic>
      <p:pic>
        <p:nvPicPr>
          <p:cNvPr id="20" name="Picture 5">
            <a:extLst>
              <a:ext uri="{FF2B5EF4-FFF2-40B4-BE49-F238E27FC236}">
                <a16:creationId xmlns:a16="http://schemas.microsoft.com/office/drawing/2014/main" id="{1A47336A-DBD7-115F-F7D7-CE5D9BFD6FA4}"/>
              </a:ext>
            </a:extLst>
          </p:cNvPr>
          <p:cNvPicPr>
            <a:picLocks noChangeAspect="1"/>
          </p:cNvPicPr>
          <p:nvPr/>
        </p:nvPicPr>
        <p:blipFill rotWithShape="1">
          <a:blip r:embed="rId5"/>
          <a:srcRect l="2163" t="37423" r="15405" b="4211"/>
          <a:stretch/>
        </p:blipFill>
        <p:spPr>
          <a:xfrm>
            <a:off x="8083365" y="5090355"/>
            <a:ext cx="3985403" cy="1684101"/>
          </a:xfrm>
          <a:prstGeom prst="rect">
            <a:avLst/>
          </a:prstGeom>
        </p:spPr>
      </p:pic>
      <p:pic>
        <p:nvPicPr>
          <p:cNvPr id="23" name="Picture 22">
            <a:extLst>
              <a:ext uri="{FF2B5EF4-FFF2-40B4-BE49-F238E27FC236}">
                <a16:creationId xmlns:a16="http://schemas.microsoft.com/office/drawing/2014/main" id="{F323DBC0-F476-8151-1A8E-F3F04532DC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6979" y="1308899"/>
            <a:ext cx="3597298" cy="2104489"/>
          </a:xfrm>
          <a:prstGeom prst="rect">
            <a:avLst/>
          </a:prstGeom>
        </p:spPr>
      </p:pic>
      <p:pic>
        <p:nvPicPr>
          <p:cNvPr id="24" name="Content Placeholder 4">
            <a:extLst>
              <a:ext uri="{FF2B5EF4-FFF2-40B4-BE49-F238E27FC236}">
                <a16:creationId xmlns:a16="http://schemas.microsoft.com/office/drawing/2014/main" id="{FF366F07-2E74-D482-DCF0-411E69FD4E8F}"/>
              </a:ext>
            </a:extLst>
          </p:cNvPr>
          <p:cNvPicPr>
            <a:picLocks noGrp="1" noChangeAspect="1"/>
          </p:cNvPicPr>
          <p:nvPr>
            <p:ph idx="1"/>
          </p:nvPr>
        </p:nvPicPr>
        <p:blipFill rotWithShape="1">
          <a:blip r:embed="rId7" cstate="print">
            <a:extLst>
              <a:ext uri="{28A0092B-C50C-407E-A947-70E740481C1C}">
                <a14:useLocalDpi xmlns:a14="http://schemas.microsoft.com/office/drawing/2010/main" val="0"/>
              </a:ext>
            </a:extLst>
          </a:blip>
          <a:srcRect l="8036" t="4018" r="7589" b="7886"/>
          <a:stretch/>
        </p:blipFill>
        <p:spPr>
          <a:xfrm>
            <a:off x="8074545" y="3212976"/>
            <a:ext cx="3839841" cy="2104489"/>
          </a:xfrm>
        </p:spPr>
      </p:pic>
      <p:sp>
        <p:nvSpPr>
          <p:cNvPr id="25" name="TextBox 24">
            <a:extLst>
              <a:ext uri="{FF2B5EF4-FFF2-40B4-BE49-F238E27FC236}">
                <a16:creationId xmlns:a16="http://schemas.microsoft.com/office/drawing/2014/main" id="{1F2DB4EF-C35F-7435-B08D-88D9BF79272B}"/>
              </a:ext>
            </a:extLst>
          </p:cNvPr>
          <p:cNvSpPr txBox="1"/>
          <p:nvPr/>
        </p:nvSpPr>
        <p:spPr>
          <a:xfrm>
            <a:off x="8601339" y="4877911"/>
            <a:ext cx="3467429" cy="438582"/>
          </a:xfrm>
          <a:prstGeom prst="rect">
            <a:avLst/>
          </a:prstGeom>
          <a:noFill/>
        </p:spPr>
        <p:txBody>
          <a:bodyPr wrap="square">
            <a:spAutoFit/>
          </a:bodyPr>
          <a:lstStyle/>
          <a:p>
            <a:pPr marL="0" marR="0" algn="ctr">
              <a:spcBef>
                <a:spcPts val="0"/>
              </a:spcBef>
              <a:spcAft>
                <a:spcPts val="0"/>
              </a:spcAft>
            </a:pPr>
            <a:r>
              <a:rPr lang="en-US" sz="1200" b="1" kern="100" dirty="0">
                <a:solidFill>
                  <a:srgbClr val="FFFF00"/>
                </a:solidFill>
                <a:effectLst/>
                <a:latin typeface="Cambria" panose="02040503050406030204" pitchFamily="18" charset="0"/>
                <a:ea typeface="Cambria" panose="02040503050406030204" pitchFamily="18" charset="0"/>
                <a:cs typeface="Times New Roman" panose="02020603050405020304" pitchFamily="18" charset="0"/>
              </a:rPr>
              <a:t>Finalization Meeting </a:t>
            </a:r>
            <a:r>
              <a:rPr lang="en-US" sz="1200" b="1" kern="100" dirty="0">
                <a:solidFill>
                  <a:srgbClr val="FFFF00"/>
                </a:solidFill>
                <a:latin typeface="Cambria" panose="02040503050406030204" pitchFamily="18" charset="0"/>
                <a:ea typeface="Cambria" panose="02040503050406030204" pitchFamily="18" charset="0"/>
                <a:cs typeface="Times New Roman" panose="02020603050405020304" pitchFamily="18" charset="0"/>
              </a:rPr>
              <a:t>and discussion</a:t>
            </a:r>
            <a:endParaRPr lang="en-US" sz="1000" kern="100" dirty="0">
              <a:solidFill>
                <a:srgbClr val="FFFF00"/>
              </a:solidFill>
              <a:effectLst/>
              <a:latin typeface="Cambria" panose="02040503050406030204" pitchFamily="18" charset="0"/>
              <a:ea typeface="Cambria" panose="02040503050406030204" pitchFamily="18" charset="0"/>
              <a:cs typeface="Arial" panose="020B0604020202020204" pitchFamily="34" charset="0"/>
            </a:endParaRPr>
          </a:p>
          <a:p>
            <a:pPr marL="0" marR="0" algn="ctr">
              <a:spcBef>
                <a:spcPts val="0"/>
              </a:spcBef>
              <a:spcAft>
                <a:spcPts val="0"/>
              </a:spcAft>
            </a:pPr>
            <a:r>
              <a:rPr lang="en-US" sz="1000" b="1" kern="100" dirty="0">
                <a:solidFill>
                  <a:srgbClr val="FFFF00"/>
                </a:solidFill>
                <a:effectLst/>
                <a:latin typeface="Cambria" panose="02040503050406030204" pitchFamily="18" charset="0"/>
                <a:ea typeface="Cambria" panose="02040503050406030204" pitchFamily="18" charset="0"/>
                <a:cs typeface="Arial" panose="020B0604020202020204" pitchFamily="34" charset="0"/>
              </a:rPr>
              <a:t>31 </a:t>
            </a:r>
            <a:r>
              <a:rPr lang="en-US" sz="1000" b="1" kern="100" dirty="0">
                <a:solidFill>
                  <a:srgbClr val="FFFF00"/>
                </a:solidFill>
                <a:effectLst/>
                <a:latin typeface="Cambria" panose="02040503050406030204" pitchFamily="18" charset="0"/>
                <a:ea typeface="Cambria" panose="02040503050406030204" pitchFamily="18" charset="0"/>
                <a:cs typeface="Calibri" panose="020F0502020204030204" pitchFamily="34" charset="0"/>
              </a:rPr>
              <a:t>Aug/24Oct,</a:t>
            </a:r>
            <a:r>
              <a:rPr lang="en-US" sz="1000" b="1" kern="100" dirty="0">
                <a:solidFill>
                  <a:srgbClr val="FFFF00"/>
                </a:solidFill>
                <a:effectLst/>
                <a:latin typeface="Cambria" panose="02040503050406030204" pitchFamily="18" charset="0"/>
                <a:ea typeface="Cambria" panose="02040503050406030204" pitchFamily="18" charset="0"/>
                <a:cs typeface="Arial" panose="020B0604020202020204" pitchFamily="34" charset="0"/>
              </a:rPr>
              <a:t> 2023</a:t>
            </a:r>
            <a:endParaRPr lang="en-US" sz="1000" kern="100" dirty="0">
              <a:solidFill>
                <a:srgbClr val="FFFF00"/>
              </a:solidFill>
              <a:effectLst/>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43891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ECF9108E-6B27-FC5D-4801-E6FBCC8A83C3}"/>
              </a:ext>
            </a:extLst>
          </p:cNvPr>
          <p:cNvPicPr>
            <a:picLocks noChangeAspect="1"/>
          </p:cNvPicPr>
          <p:nvPr/>
        </p:nvPicPr>
        <p:blipFill>
          <a:blip r:embed="rId2"/>
          <a:stretch>
            <a:fillRect/>
          </a:stretch>
        </p:blipFill>
        <p:spPr>
          <a:xfrm>
            <a:off x="8894371" y="169616"/>
            <a:ext cx="3066150" cy="5013176"/>
          </a:xfrm>
          <a:prstGeom prst="rect">
            <a:avLst/>
          </a:prstGeom>
          <a:ln>
            <a:noFill/>
          </a:ln>
          <a:effectLst>
            <a:outerShdw blurRad="292100" dist="139700" dir="2700000" algn="tl" rotWithShape="0">
              <a:srgbClr val="333333">
                <a:alpha val="65000"/>
              </a:srgbClr>
            </a:outerShdw>
          </a:effectLst>
        </p:spPr>
      </p:pic>
      <p:grpSp>
        <p:nvGrpSpPr>
          <p:cNvPr id="18" name="Group 17">
            <a:extLst>
              <a:ext uri="{FF2B5EF4-FFF2-40B4-BE49-F238E27FC236}">
                <a16:creationId xmlns:a16="http://schemas.microsoft.com/office/drawing/2014/main" id="{54D4A764-A3FC-91D5-A3E5-99CDA3458B48}"/>
              </a:ext>
            </a:extLst>
          </p:cNvPr>
          <p:cNvGrpSpPr/>
          <p:nvPr/>
        </p:nvGrpSpPr>
        <p:grpSpPr>
          <a:xfrm>
            <a:off x="6856173" y="2208123"/>
            <a:ext cx="5283757" cy="4661263"/>
            <a:chOff x="-129324" y="3090230"/>
            <a:chExt cx="4652107" cy="3981190"/>
          </a:xfrm>
        </p:grpSpPr>
        <p:pic>
          <p:nvPicPr>
            <p:cNvPr id="19" name="Picture 18">
              <a:extLst>
                <a:ext uri="{FF2B5EF4-FFF2-40B4-BE49-F238E27FC236}">
                  <a16:creationId xmlns:a16="http://schemas.microsoft.com/office/drawing/2014/main" id="{20C6C4B4-63B7-CFBB-7A64-2AC0D3D3C552}"/>
                </a:ext>
              </a:extLst>
            </p:cNvPr>
            <p:cNvPicPr>
              <a:picLocks noChangeAspect="1"/>
            </p:cNvPicPr>
            <p:nvPr/>
          </p:nvPicPr>
          <p:blipFill>
            <a:blip r:embed="rId3"/>
            <a:stretch>
              <a:fillRect/>
            </a:stretch>
          </p:blipFill>
          <p:spPr>
            <a:xfrm>
              <a:off x="1468496" y="3090230"/>
              <a:ext cx="3039105" cy="2649677"/>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2BDE8706-3AF9-E019-106E-29631D1F5173}"/>
                </a:ext>
              </a:extLst>
            </p:cNvPr>
            <p:cNvPicPr>
              <a:picLocks noChangeAspect="1"/>
            </p:cNvPicPr>
            <p:nvPr/>
          </p:nvPicPr>
          <p:blipFill>
            <a:blip r:embed="rId4"/>
            <a:stretch>
              <a:fillRect/>
            </a:stretch>
          </p:blipFill>
          <p:spPr>
            <a:xfrm>
              <a:off x="659573" y="3640966"/>
              <a:ext cx="3168350" cy="2924945"/>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20B0401F-4C4E-B0F5-41B8-4A6D148A56B1}"/>
                </a:ext>
              </a:extLst>
            </p:cNvPr>
            <p:cNvPicPr>
              <a:picLocks noChangeAspect="1"/>
            </p:cNvPicPr>
            <p:nvPr/>
          </p:nvPicPr>
          <p:blipFill>
            <a:blip r:embed="rId5"/>
            <a:stretch>
              <a:fillRect/>
            </a:stretch>
          </p:blipFill>
          <p:spPr>
            <a:xfrm>
              <a:off x="151298" y="4713417"/>
              <a:ext cx="2837549" cy="234888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7FEA5268-B0B6-1CA0-0DB1-7A92A91AD26A}"/>
                </a:ext>
              </a:extLst>
            </p:cNvPr>
            <p:cNvPicPr>
              <a:picLocks noChangeAspect="1"/>
            </p:cNvPicPr>
            <p:nvPr/>
          </p:nvPicPr>
          <p:blipFill>
            <a:blip r:embed="rId6"/>
            <a:stretch>
              <a:fillRect/>
            </a:stretch>
          </p:blipFill>
          <p:spPr>
            <a:xfrm>
              <a:off x="-129324" y="4335352"/>
              <a:ext cx="3096344" cy="2711544"/>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845155B4-FAC0-FC01-01D5-EFF28CC19ED7}"/>
                </a:ext>
              </a:extLst>
            </p:cNvPr>
            <p:cNvPicPr>
              <a:picLocks noChangeAspect="1"/>
            </p:cNvPicPr>
            <p:nvPr/>
          </p:nvPicPr>
          <p:blipFill>
            <a:blip r:embed="rId7"/>
            <a:stretch>
              <a:fillRect/>
            </a:stretch>
          </p:blipFill>
          <p:spPr>
            <a:xfrm>
              <a:off x="1560992" y="4573063"/>
              <a:ext cx="2961791" cy="2498357"/>
            </a:xfrm>
            <a:prstGeom prst="rect">
              <a:avLst/>
            </a:prstGeom>
            <a:ln>
              <a:noFill/>
            </a:ln>
            <a:effectLst>
              <a:outerShdw blurRad="292100" dist="139700" dir="2700000" algn="tl" rotWithShape="0">
                <a:srgbClr val="333333">
                  <a:alpha val="65000"/>
                </a:srgbClr>
              </a:outerShdw>
            </a:effectLst>
          </p:spPr>
        </p:pic>
      </p:grpSp>
      <p:sp>
        <p:nvSpPr>
          <p:cNvPr id="25" name="TextBox 24">
            <a:extLst>
              <a:ext uri="{FF2B5EF4-FFF2-40B4-BE49-F238E27FC236}">
                <a16:creationId xmlns:a16="http://schemas.microsoft.com/office/drawing/2014/main" id="{BC8B71A8-B5C9-F04B-E072-AD5EA4EC8B2A}"/>
              </a:ext>
            </a:extLst>
          </p:cNvPr>
          <p:cNvSpPr txBox="1"/>
          <p:nvPr/>
        </p:nvSpPr>
        <p:spPr>
          <a:xfrm>
            <a:off x="407368" y="47997"/>
            <a:ext cx="6268316" cy="400110"/>
          </a:xfrm>
          <a:prstGeom prst="rect">
            <a:avLst/>
          </a:prstGeom>
          <a:noFill/>
        </p:spPr>
        <p:txBody>
          <a:bodyPr wrap="square">
            <a:spAutoFit/>
          </a:bodyPr>
          <a:lstStyle/>
          <a:p>
            <a:r>
              <a:rPr lang="en-US" sz="2000" dirty="0">
                <a:solidFill>
                  <a:srgbClr val="C00000"/>
                </a:solidFill>
                <a:effectLst/>
                <a:latin typeface="Cambria" panose="02040503050406030204" pitchFamily="18" charset="0"/>
                <a:ea typeface="Cambria" panose="02040503050406030204" pitchFamily="18" charset="0"/>
                <a:cs typeface="Angsana New" panose="02020603050405020304" pitchFamily="18" charset="-34"/>
              </a:rPr>
              <a:t>Main contributors in/out of DDE-STG/DDE WGs </a:t>
            </a:r>
          </a:p>
        </p:txBody>
      </p:sp>
      <p:grpSp>
        <p:nvGrpSpPr>
          <p:cNvPr id="51" name="Group 50">
            <a:extLst>
              <a:ext uri="{FF2B5EF4-FFF2-40B4-BE49-F238E27FC236}">
                <a16:creationId xmlns:a16="http://schemas.microsoft.com/office/drawing/2014/main" id="{32BB255B-85DE-3351-E894-4F077C3D5C30}"/>
              </a:ext>
            </a:extLst>
          </p:cNvPr>
          <p:cNvGrpSpPr/>
          <p:nvPr/>
        </p:nvGrpSpPr>
        <p:grpSpPr>
          <a:xfrm>
            <a:off x="407368" y="2132856"/>
            <a:ext cx="6862808" cy="4272663"/>
            <a:chOff x="479376" y="2204864"/>
            <a:chExt cx="6862808" cy="4272663"/>
          </a:xfrm>
        </p:grpSpPr>
        <p:sp>
          <p:nvSpPr>
            <p:cNvPr id="15" name="TextBox 14">
              <a:extLst>
                <a:ext uri="{FF2B5EF4-FFF2-40B4-BE49-F238E27FC236}">
                  <a16:creationId xmlns:a16="http://schemas.microsoft.com/office/drawing/2014/main" id="{3877C0E1-CB8E-03FC-DB48-9DEDD2C4892A}"/>
                </a:ext>
              </a:extLst>
            </p:cNvPr>
            <p:cNvSpPr txBox="1"/>
            <p:nvPr/>
          </p:nvSpPr>
          <p:spPr>
            <a:xfrm>
              <a:off x="479376" y="2204864"/>
              <a:ext cx="2808312" cy="4247317"/>
            </a:xfrm>
            <a:prstGeom prst="rect">
              <a:avLst/>
            </a:prstGeom>
            <a:noFill/>
          </p:spPr>
          <p:txBody>
            <a:bodyPr wrap="square">
              <a:spAutoFit/>
            </a:bodyPr>
            <a:lstStyle/>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Prof Zhang Minghua</a:t>
              </a:r>
            </a:p>
            <a:p>
              <a:r>
                <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rPr>
                <a:t>Dr </a:t>
              </a:r>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Stephen</a:t>
              </a:r>
              <a:r>
                <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rPr>
                <a:t> Richard</a:t>
              </a: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Yu </a:t>
              </a:r>
              <a:r>
                <a:rPr lang="en-US" sz="1800" dirty="0" err="1">
                  <a:solidFill>
                    <a:srgbClr val="002060"/>
                  </a:solidFill>
                  <a:effectLst/>
                  <a:latin typeface="Calibri" panose="020F0502020204030204" pitchFamily="34" charset="0"/>
                  <a:ea typeface="宋体" panose="02010600030101010101" pitchFamily="2" charset="-122"/>
                  <a:cs typeface="Angsana New" panose="02020603050405020304" pitchFamily="18" charset="-34"/>
                </a:rPr>
                <a:t>Hailong</a:t>
              </a:r>
              <a:endPar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endParaRP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Tim Duffy </a:t>
              </a: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Liu </a:t>
              </a:r>
              <a:r>
                <a:rPr lang="en-US" sz="1800" dirty="0" err="1">
                  <a:solidFill>
                    <a:srgbClr val="002060"/>
                  </a:solidFill>
                  <a:effectLst/>
                  <a:latin typeface="Calibri" panose="020F0502020204030204" pitchFamily="34" charset="0"/>
                  <a:ea typeface="宋体" panose="02010600030101010101" pitchFamily="2" charset="-122"/>
                  <a:cs typeface="Angsana New" panose="02020603050405020304" pitchFamily="18" charset="-34"/>
                </a:rPr>
                <a:t>Rongmei</a:t>
              </a:r>
              <a:endPar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endParaRP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Prof Jiang </a:t>
              </a:r>
              <a:r>
                <a:rPr lang="en-US" sz="1800" dirty="0" err="1">
                  <a:solidFill>
                    <a:srgbClr val="002060"/>
                  </a:solidFill>
                  <a:effectLst/>
                  <a:latin typeface="Calibri" panose="020F0502020204030204" pitchFamily="34" charset="0"/>
                  <a:ea typeface="宋体" panose="02010600030101010101" pitchFamily="2" charset="-122"/>
                  <a:cs typeface="Angsana New" panose="02020603050405020304" pitchFamily="18" charset="-34"/>
                </a:rPr>
                <a:t>Zuoqin</a:t>
              </a:r>
              <a:endPar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endParaRP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Edd Lewis</a:t>
              </a:r>
            </a:p>
            <a:p>
              <a:r>
                <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rPr>
                <a:t>Prof Wang Chengshan</a:t>
              </a:r>
            </a:p>
            <a:p>
              <a:r>
                <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rPr>
                <a:t>Prof Li </a:t>
              </a:r>
              <a:r>
                <a:rPr lang="en-US" sz="1800" dirty="0" err="1">
                  <a:solidFill>
                    <a:srgbClr val="00B0F0"/>
                  </a:solidFill>
                  <a:effectLst/>
                  <a:latin typeface="Calibri" panose="020F0502020204030204" pitchFamily="34" charset="0"/>
                  <a:ea typeface="宋体" panose="02010600030101010101" pitchFamily="2" charset="-122"/>
                  <a:cs typeface="Angsana New" panose="02020603050405020304" pitchFamily="18" charset="-34"/>
                </a:rPr>
                <a:t>Xianhua</a:t>
              </a:r>
              <a:endPar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endParaRP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Ma Chao</a:t>
              </a:r>
            </a:p>
            <a:p>
              <a:r>
                <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rPr>
                <a:t>Prof Fan Junxuan</a:t>
              </a:r>
            </a:p>
            <a:p>
              <a:r>
                <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rPr>
                <a:t>Prof Hu </a:t>
              </a:r>
              <a:r>
                <a:rPr lang="en-US" sz="1800" dirty="0" err="1">
                  <a:solidFill>
                    <a:srgbClr val="00B0F0"/>
                  </a:solidFill>
                  <a:effectLst/>
                  <a:latin typeface="Calibri" panose="020F0502020204030204" pitchFamily="34" charset="0"/>
                  <a:ea typeface="宋体" panose="02010600030101010101" pitchFamily="2" charset="-122"/>
                  <a:cs typeface="Angsana New" panose="02020603050405020304" pitchFamily="18" charset="-34"/>
                </a:rPr>
                <a:t>Xiumian</a:t>
              </a:r>
              <a:endPar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endParaRP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Gabriel Asato</a:t>
              </a:r>
            </a:p>
            <a:p>
              <a:r>
                <a:rPr lang="en-US" sz="1800" dirty="0" err="1">
                  <a:solidFill>
                    <a:srgbClr val="002060"/>
                  </a:solidFill>
                  <a:effectLst/>
                  <a:latin typeface="Calibri" panose="020F0502020204030204" pitchFamily="34" charset="0"/>
                  <a:ea typeface="宋体" panose="02010600030101010101" pitchFamily="2" charset="-122"/>
                  <a:cs typeface="Angsana New" panose="02020603050405020304" pitchFamily="18" charset="-34"/>
                </a:rPr>
                <a:t>Mr</a:t>
              </a:r>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 Francisco Valdir</a:t>
              </a: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Prof </a:t>
              </a:r>
              <a:r>
                <a:rPr lang="en-US" sz="1800" dirty="0" err="1">
                  <a:solidFill>
                    <a:srgbClr val="002060"/>
                  </a:solidFill>
                  <a:effectLst/>
                  <a:latin typeface="Calibri" panose="020F0502020204030204" pitchFamily="34" charset="0"/>
                  <a:ea typeface="宋体" panose="02010600030101010101" pitchFamily="2" charset="-122"/>
                  <a:cs typeface="Angsana New" panose="02020603050405020304" pitchFamily="18" charset="-34"/>
                </a:rPr>
                <a:t>Afraz</a:t>
              </a:r>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 Shah</a:t>
              </a:r>
            </a:p>
          </p:txBody>
        </p:sp>
        <p:sp>
          <p:nvSpPr>
            <p:cNvPr id="17" name="TextBox 16">
              <a:extLst>
                <a:ext uri="{FF2B5EF4-FFF2-40B4-BE49-F238E27FC236}">
                  <a16:creationId xmlns:a16="http://schemas.microsoft.com/office/drawing/2014/main" id="{BEAD0D11-36D6-CCEF-F4BC-526209FA495E}"/>
                </a:ext>
              </a:extLst>
            </p:cNvPr>
            <p:cNvSpPr txBox="1"/>
            <p:nvPr/>
          </p:nvSpPr>
          <p:spPr>
            <a:xfrm>
              <a:off x="2821647" y="2230210"/>
              <a:ext cx="2376264" cy="4247317"/>
            </a:xfrm>
            <a:prstGeom prst="rect">
              <a:avLst/>
            </a:prstGeom>
            <a:noFill/>
          </p:spPr>
          <p:txBody>
            <a:bodyPr wrap="square">
              <a:spAutoFit/>
            </a:bodyPr>
            <a:lstStyle/>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Federica Foglini</a:t>
              </a: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Caterina Bergami </a:t>
              </a:r>
            </a:p>
            <a:p>
              <a:r>
                <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rPr>
                <a:t>Prof Wang </a:t>
              </a:r>
              <a:r>
                <a:rPr lang="en-US" sz="1800" dirty="0" err="1">
                  <a:solidFill>
                    <a:srgbClr val="00B0F0"/>
                  </a:solidFill>
                  <a:effectLst/>
                  <a:latin typeface="Calibri" panose="020F0502020204030204" pitchFamily="34" charset="0"/>
                  <a:ea typeface="宋体" panose="02010600030101010101" pitchFamily="2" charset="-122"/>
                  <a:cs typeface="Angsana New" panose="02020603050405020304" pitchFamily="18" charset="-34"/>
                </a:rPr>
                <a:t>Juanle</a:t>
              </a:r>
              <a:endPar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endParaRPr>
            </a:p>
            <a:p>
              <a:r>
                <a:rPr lang="en-US" dirty="0">
                  <a:solidFill>
                    <a:srgbClr val="00B0F0"/>
                  </a:solidFill>
                  <a:latin typeface="Calibri" panose="020F0502020204030204" pitchFamily="34" charset="0"/>
                  <a:ea typeface="宋体" panose="02010600030101010101" pitchFamily="2" charset="-122"/>
                  <a:cs typeface="Angsana New" panose="02020603050405020304" pitchFamily="18" charset="-34"/>
                </a:rPr>
                <a:t>Dr Hu </a:t>
              </a:r>
              <a:r>
                <a:rPr lang="en-US" dirty="0" err="1">
                  <a:solidFill>
                    <a:srgbClr val="00B0F0"/>
                  </a:solidFill>
                  <a:latin typeface="Calibri" panose="020F0502020204030204" pitchFamily="34" charset="0"/>
                  <a:ea typeface="宋体" panose="02010600030101010101" pitchFamily="2" charset="-122"/>
                  <a:cs typeface="Angsana New" panose="02020603050405020304" pitchFamily="18" charset="-34"/>
                </a:rPr>
                <a:t>Linshu</a:t>
              </a:r>
              <a:endPar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endParaRPr>
            </a:p>
            <a:p>
              <a:r>
                <a:rPr lang="en-US" dirty="0">
                  <a:solidFill>
                    <a:srgbClr val="00B0F0"/>
                  </a:solidFill>
                  <a:latin typeface="Calibri" panose="020F0502020204030204" pitchFamily="34" charset="0"/>
                  <a:ea typeface="宋体" panose="02010600030101010101" pitchFamily="2" charset="-122"/>
                  <a:cs typeface="Angsana New" panose="02020603050405020304" pitchFamily="18" charset="-34"/>
                </a:rPr>
                <a:t>Dr Wang </a:t>
              </a:r>
              <a:r>
                <a:rPr lang="en-US" dirty="0" err="1">
                  <a:solidFill>
                    <a:srgbClr val="00B0F0"/>
                  </a:solidFill>
                  <a:latin typeface="Calibri" panose="020F0502020204030204" pitchFamily="34" charset="0"/>
                  <a:ea typeface="宋体" panose="02010600030101010101" pitchFamily="2" charset="-122"/>
                  <a:cs typeface="Angsana New" panose="02020603050405020304" pitchFamily="18" charset="-34"/>
                </a:rPr>
                <a:t>Chengbin</a:t>
              </a:r>
              <a:endParaRPr lang="en-US" dirty="0">
                <a:solidFill>
                  <a:srgbClr val="00B0F0"/>
                </a:solidFill>
                <a:latin typeface="Calibri" panose="020F0502020204030204" pitchFamily="34" charset="0"/>
                <a:ea typeface="宋体" panose="02010600030101010101" pitchFamily="2" charset="-122"/>
                <a:cs typeface="Angsana New" panose="02020603050405020304" pitchFamily="18" charset="-34"/>
              </a:endParaRPr>
            </a:p>
            <a:p>
              <a:r>
                <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rPr>
                <a:t>Prof Zhu </a:t>
              </a:r>
              <a:r>
                <a:rPr lang="en-US" sz="1800" dirty="0" err="1">
                  <a:solidFill>
                    <a:srgbClr val="00B0F0"/>
                  </a:solidFill>
                  <a:effectLst/>
                  <a:latin typeface="Calibri" panose="020F0502020204030204" pitchFamily="34" charset="0"/>
                  <a:ea typeface="宋体" panose="02010600030101010101" pitchFamily="2" charset="-122"/>
                  <a:cs typeface="Angsana New" panose="02020603050405020304" pitchFamily="18" charset="-34"/>
                </a:rPr>
                <a:t>Yunqiang</a:t>
              </a:r>
              <a:endParaRPr lang="en-US" sz="1800" dirty="0">
                <a:solidFill>
                  <a:srgbClr val="00B0F0"/>
                </a:solidFill>
                <a:effectLst/>
                <a:latin typeface="Calibri" panose="020F0502020204030204" pitchFamily="34" charset="0"/>
                <a:ea typeface="宋体" panose="02010600030101010101" pitchFamily="2" charset="-122"/>
                <a:cs typeface="Angsana New" panose="02020603050405020304" pitchFamily="18" charset="-34"/>
              </a:endParaRPr>
            </a:p>
            <a:p>
              <a:r>
                <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rPr>
                <a:t>Dr </a:t>
              </a:r>
              <a:r>
                <a:rPr lang="en-US" dirty="0" err="1">
                  <a:solidFill>
                    <a:srgbClr val="002060"/>
                  </a:solidFill>
                  <a:latin typeface="Calibri" panose="020F0502020204030204" pitchFamily="34" charset="0"/>
                  <a:ea typeface="宋体" panose="02010600030101010101" pitchFamily="2" charset="-122"/>
                  <a:cs typeface="Angsana New" panose="02020603050405020304" pitchFamily="18" charset="-34"/>
                </a:rPr>
                <a:t>Wangshu</a:t>
              </a:r>
              <a:endPar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endParaRPr>
            </a:p>
            <a:p>
              <a:r>
                <a:rPr lang="en-US" dirty="0" err="1">
                  <a:solidFill>
                    <a:srgbClr val="002060"/>
                  </a:solidFill>
                  <a:latin typeface="Calibri" panose="020F0502020204030204" pitchFamily="34" charset="0"/>
                  <a:ea typeface="宋体" panose="02010600030101010101" pitchFamily="2" charset="-122"/>
                  <a:cs typeface="Angsana New" panose="02020603050405020304" pitchFamily="18" charset="-34"/>
                </a:rPr>
                <a:t>Mr</a:t>
              </a:r>
              <a:r>
                <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rPr>
                <a:t> </a:t>
              </a:r>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Fan </a:t>
              </a:r>
              <a:r>
                <a:rPr lang="en-US" sz="1800" dirty="0" err="1">
                  <a:solidFill>
                    <a:srgbClr val="002060"/>
                  </a:solidFill>
                  <a:effectLst/>
                  <a:latin typeface="Calibri" panose="020F0502020204030204" pitchFamily="34" charset="0"/>
                  <a:ea typeface="宋体" panose="02010600030101010101" pitchFamily="2" charset="-122"/>
                  <a:cs typeface="Angsana New" panose="02020603050405020304" pitchFamily="18" charset="-34"/>
                </a:rPr>
                <a:t>Haiming</a:t>
              </a:r>
              <a:endPar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endParaRP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Mark Rattenbury</a:t>
              </a: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Ren Wei</a:t>
              </a: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Zhang Sheng </a:t>
              </a: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Xu </a:t>
              </a:r>
              <a:r>
                <a:rPr lang="en-US" sz="1800" dirty="0" err="1">
                  <a:solidFill>
                    <a:srgbClr val="002060"/>
                  </a:solidFill>
                  <a:effectLst/>
                  <a:latin typeface="Calibri" panose="020F0502020204030204" pitchFamily="34" charset="0"/>
                  <a:ea typeface="宋体" panose="02010600030101010101" pitchFamily="2" charset="-122"/>
                  <a:cs typeface="Angsana New" panose="02020603050405020304" pitchFamily="18" charset="-34"/>
                </a:rPr>
                <a:t>Yiwei</a:t>
              </a:r>
              <a:endPar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endParaRPr>
            </a:p>
            <a:p>
              <a:r>
                <a:rPr lang="en-US" sz="1800" dirty="0">
                  <a:solidFill>
                    <a:srgbClr val="33CC33"/>
                  </a:solidFill>
                  <a:effectLst/>
                  <a:latin typeface="Calibri" panose="020F0502020204030204" pitchFamily="34" charset="0"/>
                  <a:ea typeface="宋体" panose="02010600030101010101" pitchFamily="2" charset="-122"/>
                  <a:cs typeface="Angsana New" panose="02020603050405020304" pitchFamily="18" charset="-34"/>
                </a:rPr>
                <a:t>Prof Bai </a:t>
              </a:r>
              <a:r>
                <a:rPr lang="en-US" sz="1800" dirty="0" err="1">
                  <a:solidFill>
                    <a:srgbClr val="33CC33"/>
                  </a:solidFill>
                  <a:effectLst/>
                  <a:latin typeface="Calibri" panose="020F0502020204030204" pitchFamily="34" charset="0"/>
                  <a:ea typeface="宋体" panose="02010600030101010101" pitchFamily="2" charset="-122"/>
                  <a:cs typeface="Angsana New" panose="02020603050405020304" pitchFamily="18" charset="-34"/>
                </a:rPr>
                <a:t>Yuqi</a:t>
              </a:r>
              <a:r>
                <a:rPr lang="en-US" sz="1800" dirty="0">
                  <a:solidFill>
                    <a:srgbClr val="33CC33"/>
                  </a:solidFill>
                  <a:effectLst/>
                  <a:latin typeface="Calibri" panose="020F0502020204030204" pitchFamily="34" charset="0"/>
                  <a:ea typeface="宋体" panose="02010600030101010101" pitchFamily="2" charset="-122"/>
                  <a:cs typeface="Angsana New" panose="02020603050405020304" pitchFamily="18" charset="-34"/>
                </a:rPr>
                <a:t> </a:t>
              </a:r>
            </a:p>
            <a:p>
              <a:r>
                <a:rPr lang="en-US" sz="1800" dirty="0">
                  <a:solidFill>
                    <a:srgbClr val="33CC33"/>
                  </a:solidFill>
                  <a:effectLst/>
                  <a:latin typeface="Calibri" panose="020F0502020204030204" pitchFamily="34" charset="0"/>
                  <a:ea typeface="宋体" panose="02010600030101010101" pitchFamily="2" charset="-122"/>
                  <a:cs typeface="Angsana New" panose="02020603050405020304" pitchFamily="18" charset="-34"/>
                </a:rPr>
                <a:t>Dr Liu Ruomei</a:t>
              </a:r>
            </a:p>
            <a:p>
              <a:r>
                <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rPr>
                <a:t>Dr Shi </a:t>
              </a:r>
              <a:r>
                <a:rPr lang="en-US" dirty="0" err="1">
                  <a:solidFill>
                    <a:srgbClr val="002060"/>
                  </a:solidFill>
                  <a:latin typeface="Calibri" panose="020F0502020204030204" pitchFamily="34" charset="0"/>
                  <a:ea typeface="宋体" panose="02010600030101010101" pitchFamily="2" charset="-122"/>
                  <a:cs typeface="Angsana New" panose="02020603050405020304" pitchFamily="18" charset="-34"/>
                </a:rPr>
                <a:t>Yukun</a:t>
              </a:r>
              <a:endPar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endParaRPr>
            </a:p>
          </p:txBody>
        </p:sp>
        <p:sp>
          <p:nvSpPr>
            <p:cNvPr id="27" name="TextBox 26">
              <a:extLst>
                <a:ext uri="{FF2B5EF4-FFF2-40B4-BE49-F238E27FC236}">
                  <a16:creationId xmlns:a16="http://schemas.microsoft.com/office/drawing/2014/main" id="{3F81670A-52AD-BF02-488E-5590C9322E14}"/>
                </a:ext>
              </a:extLst>
            </p:cNvPr>
            <p:cNvSpPr txBox="1"/>
            <p:nvPr/>
          </p:nvSpPr>
          <p:spPr>
            <a:xfrm>
              <a:off x="5199643" y="2233659"/>
              <a:ext cx="2142541" cy="2585323"/>
            </a:xfrm>
            <a:prstGeom prst="rect">
              <a:avLst/>
            </a:prstGeom>
            <a:noFill/>
          </p:spPr>
          <p:txBody>
            <a:bodyPr wrap="square">
              <a:spAutoFit/>
            </a:bodyPr>
            <a:lstStyle/>
            <a:p>
              <a:r>
                <a:rPr lang="en-US" dirty="0">
                  <a:solidFill>
                    <a:srgbClr val="00B0F0"/>
                  </a:solidFill>
                  <a:latin typeface="Calibri" panose="020F0502020204030204" pitchFamily="34" charset="0"/>
                  <a:ea typeface="宋体" panose="02010600030101010101" pitchFamily="2" charset="-122"/>
                  <a:cs typeface="Angsana New" panose="02020603050405020304" pitchFamily="18" charset="-34"/>
                </a:rPr>
                <a:t>Prof </a:t>
              </a:r>
              <a:r>
                <a:rPr lang="en-US" dirty="0" err="1">
                  <a:solidFill>
                    <a:srgbClr val="00B0F0"/>
                  </a:solidFill>
                  <a:latin typeface="Calibri" panose="020F0502020204030204" pitchFamily="34" charset="0"/>
                  <a:ea typeface="宋体" panose="02010600030101010101" pitchFamily="2" charset="-122"/>
                  <a:cs typeface="Angsana New" panose="02020603050405020304" pitchFamily="18" charset="-34"/>
                </a:rPr>
                <a:t>Mashall</a:t>
              </a:r>
              <a:r>
                <a:rPr lang="en-US" dirty="0">
                  <a:solidFill>
                    <a:srgbClr val="00B0F0"/>
                  </a:solidFill>
                  <a:latin typeface="Calibri" panose="020F0502020204030204" pitchFamily="34" charset="0"/>
                  <a:ea typeface="宋体" panose="02010600030101010101" pitchFamily="2" charset="-122"/>
                  <a:cs typeface="Angsana New" panose="02020603050405020304" pitchFamily="18" charset="-34"/>
                </a:rPr>
                <a:t> Ma</a:t>
              </a:r>
            </a:p>
            <a:p>
              <a:r>
                <a:rPr lang="en-US" dirty="0">
                  <a:solidFill>
                    <a:schemeClr val="accent6">
                      <a:lumMod val="75000"/>
                    </a:schemeClr>
                  </a:solidFill>
                  <a:latin typeface="Calibri" panose="020F0502020204030204" pitchFamily="34" charset="0"/>
                  <a:ea typeface="宋体" panose="02010600030101010101" pitchFamily="2" charset="-122"/>
                  <a:cs typeface="Angsana New" panose="02020603050405020304" pitchFamily="18" charset="-34"/>
                </a:rPr>
                <a:t>Dr Alena Rybkina</a:t>
              </a:r>
            </a:p>
            <a:p>
              <a:r>
                <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rPr>
                <a:t>Prof Wang </a:t>
              </a:r>
              <a:r>
                <a:rPr lang="en-US" dirty="0" err="1">
                  <a:solidFill>
                    <a:srgbClr val="002060"/>
                  </a:solidFill>
                  <a:latin typeface="Calibri" panose="020F0502020204030204" pitchFamily="34" charset="0"/>
                  <a:ea typeface="宋体" panose="02010600030101010101" pitchFamily="2" charset="-122"/>
                  <a:cs typeface="Angsana New" panose="02020603050405020304" pitchFamily="18" charset="-34"/>
                </a:rPr>
                <a:t>Yingzhi</a:t>
              </a:r>
              <a:endPar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endParaRPr>
            </a:p>
            <a:p>
              <a:r>
                <a:rPr lang="en-US" dirty="0">
                  <a:solidFill>
                    <a:schemeClr val="accent6">
                      <a:lumMod val="75000"/>
                    </a:schemeClr>
                  </a:solidFill>
                  <a:latin typeface="Calibri" panose="020F0502020204030204" pitchFamily="34" charset="0"/>
                  <a:ea typeface="宋体" panose="02010600030101010101" pitchFamily="2" charset="-122"/>
                  <a:cs typeface="Angsana New" panose="02020603050405020304" pitchFamily="18" charset="-34"/>
                </a:rPr>
                <a:t>Dr Zhang Lili</a:t>
              </a:r>
            </a:p>
            <a:p>
              <a:r>
                <a:rPr lang="en-US" dirty="0" err="1">
                  <a:solidFill>
                    <a:srgbClr val="0000FF"/>
                  </a:solidFill>
                  <a:latin typeface="Calibri" panose="020F0502020204030204" pitchFamily="34" charset="0"/>
                  <a:ea typeface="宋体" panose="02010600030101010101" pitchFamily="2" charset="-122"/>
                  <a:cs typeface="Angsana New" panose="02020603050405020304" pitchFamily="18" charset="-34"/>
                </a:rPr>
                <a:t>Mr</a:t>
              </a:r>
              <a:r>
                <a:rPr lang="en-US" dirty="0">
                  <a:solidFill>
                    <a:srgbClr val="0000FF"/>
                  </a:solidFill>
                  <a:latin typeface="Calibri" panose="020F0502020204030204" pitchFamily="34" charset="0"/>
                  <a:ea typeface="宋体" panose="02010600030101010101" pitchFamily="2" charset="-122"/>
                  <a:cs typeface="Angsana New" panose="02020603050405020304" pitchFamily="18" charset="-34"/>
                </a:rPr>
                <a:t> Yan Wei</a:t>
              </a: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Yang jiao</a:t>
              </a:r>
            </a:p>
            <a:p>
              <a:r>
                <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rPr>
                <a:t>Dr. Li Kai</a:t>
              </a:r>
            </a:p>
            <a:p>
              <a:r>
                <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rPr>
                <a:t>Dr Yu Rui </a:t>
              </a:r>
              <a:endPar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endParaRPr>
            </a:p>
            <a:p>
              <a:r>
                <a:rPr lang="en-US" dirty="0">
                  <a:solidFill>
                    <a:srgbClr val="002060"/>
                  </a:solidFill>
                  <a:latin typeface="Calibri" panose="020F0502020204030204" pitchFamily="34" charset="0"/>
                  <a:ea typeface="宋体" panose="02010600030101010101" pitchFamily="2" charset="-122"/>
                  <a:cs typeface="Angsana New" panose="02020603050405020304" pitchFamily="18" charset="-34"/>
                </a:rPr>
                <a:t>……</a:t>
              </a:r>
              <a:endParaRPr lang="en-US" sz="1800" dirty="0">
                <a:solidFill>
                  <a:srgbClr val="002060"/>
                </a:solidFill>
                <a:effectLst/>
                <a:latin typeface="Calibri" panose="020F0502020204030204" pitchFamily="34" charset="0"/>
                <a:ea typeface="宋体" panose="02010600030101010101" pitchFamily="2" charset="-122"/>
                <a:cs typeface="Angsana New" panose="02020603050405020304" pitchFamily="18" charset="-34"/>
              </a:endParaRPr>
            </a:p>
          </p:txBody>
        </p:sp>
      </p:grpSp>
      <p:grpSp>
        <p:nvGrpSpPr>
          <p:cNvPr id="50" name="Group 49">
            <a:extLst>
              <a:ext uri="{FF2B5EF4-FFF2-40B4-BE49-F238E27FC236}">
                <a16:creationId xmlns:a16="http://schemas.microsoft.com/office/drawing/2014/main" id="{BD248833-1502-D239-DA22-27DD0B2D92FF}"/>
              </a:ext>
            </a:extLst>
          </p:cNvPr>
          <p:cNvGrpSpPr/>
          <p:nvPr/>
        </p:nvGrpSpPr>
        <p:grpSpPr>
          <a:xfrm>
            <a:off x="431388" y="735059"/>
            <a:ext cx="6429024" cy="926406"/>
            <a:chOff x="431388" y="735059"/>
            <a:chExt cx="6429024" cy="926406"/>
          </a:xfrm>
        </p:grpSpPr>
        <p:pic>
          <p:nvPicPr>
            <p:cNvPr id="31" name="图片 42">
              <a:extLst>
                <a:ext uri="{FF2B5EF4-FFF2-40B4-BE49-F238E27FC236}">
                  <a16:creationId xmlns:a16="http://schemas.microsoft.com/office/drawing/2014/main" id="{7C37E0A4-990D-934C-57E0-CCED29A1C6C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1388" y="763155"/>
              <a:ext cx="726949" cy="898310"/>
            </a:xfrm>
            <a:prstGeom prst="rect">
              <a:avLst/>
            </a:prstGeom>
            <a:ln>
              <a:noFill/>
            </a:ln>
            <a:effectLst>
              <a:softEdge rad="112500"/>
            </a:effectLst>
          </p:spPr>
        </p:pic>
        <p:pic>
          <p:nvPicPr>
            <p:cNvPr id="35" name="图片 29">
              <a:extLst>
                <a:ext uri="{FF2B5EF4-FFF2-40B4-BE49-F238E27FC236}">
                  <a16:creationId xmlns:a16="http://schemas.microsoft.com/office/drawing/2014/main" id="{3E0A4BE9-8298-FC53-FA8B-4588E50FD076}"/>
                </a:ext>
              </a:extLst>
            </p:cNvPr>
            <p:cNvPicPr>
              <a:picLocks noChangeAspect="1"/>
            </p:cNvPicPr>
            <p:nvPr/>
          </p:nvPicPr>
          <p:blipFill rotWithShape="1">
            <a:blip r:embed="rId9"/>
            <a:srcRect l="39458" t="6803" r="41947" b="79905"/>
            <a:stretch/>
          </p:blipFill>
          <p:spPr>
            <a:xfrm>
              <a:off x="4669554" y="835343"/>
              <a:ext cx="694004" cy="819976"/>
            </a:xfrm>
            <a:prstGeom prst="rect">
              <a:avLst/>
            </a:prstGeom>
            <a:ln>
              <a:noFill/>
            </a:ln>
            <a:effectLst>
              <a:softEdge rad="112500"/>
            </a:effectLst>
          </p:spPr>
        </p:pic>
        <p:pic>
          <p:nvPicPr>
            <p:cNvPr id="36" name="图片 29">
              <a:extLst>
                <a:ext uri="{FF2B5EF4-FFF2-40B4-BE49-F238E27FC236}">
                  <a16:creationId xmlns:a16="http://schemas.microsoft.com/office/drawing/2014/main" id="{65B4D0F1-5D87-9B2D-F9AE-B6D0C2EBB756}"/>
                </a:ext>
              </a:extLst>
            </p:cNvPr>
            <p:cNvPicPr>
              <a:picLocks noChangeAspect="1"/>
            </p:cNvPicPr>
            <p:nvPr/>
          </p:nvPicPr>
          <p:blipFill>
            <a:blip r:embed="rId10"/>
            <a:stretch>
              <a:fillRect/>
            </a:stretch>
          </p:blipFill>
          <p:spPr>
            <a:xfrm>
              <a:off x="1188843" y="750252"/>
              <a:ext cx="672650" cy="872332"/>
            </a:xfrm>
            <a:prstGeom prst="rect">
              <a:avLst/>
            </a:prstGeom>
            <a:ln>
              <a:noFill/>
            </a:ln>
            <a:effectLst>
              <a:softEdge rad="112500"/>
            </a:effectLst>
          </p:spPr>
        </p:pic>
        <p:pic>
          <p:nvPicPr>
            <p:cNvPr id="37" name="Picture 6">
              <a:extLst>
                <a:ext uri="{FF2B5EF4-FFF2-40B4-BE49-F238E27FC236}">
                  <a16:creationId xmlns:a16="http://schemas.microsoft.com/office/drawing/2014/main" id="{93BFC0F2-B05B-8C4B-160F-FC9770710226}"/>
                </a:ext>
              </a:extLst>
            </p:cNvPr>
            <p:cNvPicPr>
              <a:picLocks noChangeAspect="1"/>
            </p:cNvPicPr>
            <p:nvPr/>
          </p:nvPicPr>
          <p:blipFill rotWithShape="1">
            <a:blip r:embed="rId11"/>
            <a:srcRect l="62279" t="22374" r="31651" b="64983"/>
            <a:stretch/>
          </p:blipFill>
          <p:spPr>
            <a:xfrm>
              <a:off x="1847234" y="793352"/>
              <a:ext cx="672650" cy="842894"/>
            </a:xfrm>
            <a:prstGeom prst="rect">
              <a:avLst/>
            </a:prstGeom>
            <a:ln>
              <a:noFill/>
            </a:ln>
            <a:effectLst>
              <a:softEdge rad="112500"/>
            </a:effectLst>
          </p:spPr>
        </p:pic>
        <p:pic>
          <p:nvPicPr>
            <p:cNvPr id="39" name="Picture 38">
              <a:extLst>
                <a:ext uri="{FF2B5EF4-FFF2-40B4-BE49-F238E27FC236}">
                  <a16:creationId xmlns:a16="http://schemas.microsoft.com/office/drawing/2014/main" id="{4E2E06C6-DED1-DA9D-4A09-CADD8FD4EBA0}"/>
                </a:ext>
              </a:extLst>
            </p:cNvPr>
            <p:cNvPicPr>
              <a:picLocks noChangeAspect="1"/>
            </p:cNvPicPr>
            <p:nvPr/>
          </p:nvPicPr>
          <p:blipFill>
            <a:blip r:embed="rId12"/>
            <a:stretch>
              <a:fillRect/>
            </a:stretch>
          </p:blipFill>
          <p:spPr>
            <a:xfrm>
              <a:off x="5478185" y="807071"/>
              <a:ext cx="603774" cy="848247"/>
            </a:xfrm>
            <a:prstGeom prst="rect">
              <a:avLst/>
            </a:prstGeom>
            <a:ln>
              <a:noFill/>
            </a:ln>
            <a:effectLst>
              <a:softEdge rad="112500"/>
            </a:effectLst>
          </p:spPr>
        </p:pic>
        <p:pic>
          <p:nvPicPr>
            <p:cNvPr id="41" name="Picture 40">
              <a:extLst>
                <a:ext uri="{FF2B5EF4-FFF2-40B4-BE49-F238E27FC236}">
                  <a16:creationId xmlns:a16="http://schemas.microsoft.com/office/drawing/2014/main" id="{726EC969-1AA2-755A-F5D5-8DB8E3ED657D}"/>
                </a:ext>
              </a:extLst>
            </p:cNvPr>
            <p:cNvPicPr>
              <a:picLocks noChangeAspect="1"/>
            </p:cNvPicPr>
            <p:nvPr/>
          </p:nvPicPr>
          <p:blipFill>
            <a:blip r:embed="rId13"/>
            <a:stretch>
              <a:fillRect/>
            </a:stretch>
          </p:blipFill>
          <p:spPr>
            <a:xfrm>
              <a:off x="6157111" y="807071"/>
              <a:ext cx="703301" cy="839424"/>
            </a:xfrm>
            <a:prstGeom prst="rect">
              <a:avLst/>
            </a:prstGeom>
            <a:ln>
              <a:noFill/>
            </a:ln>
            <a:effectLst>
              <a:softEdge rad="112500"/>
            </a:effectLst>
          </p:spPr>
        </p:pic>
        <p:pic>
          <p:nvPicPr>
            <p:cNvPr id="43" name="Picture 42">
              <a:extLst>
                <a:ext uri="{FF2B5EF4-FFF2-40B4-BE49-F238E27FC236}">
                  <a16:creationId xmlns:a16="http://schemas.microsoft.com/office/drawing/2014/main" id="{316AA724-4699-5F75-3049-8895450A5F73}"/>
                </a:ext>
              </a:extLst>
            </p:cNvPr>
            <p:cNvPicPr>
              <a:picLocks noChangeAspect="1"/>
            </p:cNvPicPr>
            <p:nvPr/>
          </p:nvPicPr>
          <p:blipFill>
            <a:blip r:embed="rId14"/>
            <a:stretch>
              <a:fillRect/>
            </a:stretch>
          </p:blipFill>
          <p:spPr>
            <a:xfrm>
              <a:off x="2608429" y="735059"/>
              <a:ext cx="609359" cy="901187"/>
            </a:xfrm>
            <a:prstGeom prst="rect">
              <a:avLst/>
            </a:prstGeom>
            <a:ln>
              <a:noFill/>
            </a:ln>
            <a:effectLst>
              <a:softEdge rad="112500"/>
            </a:effectLst>
          </p:spPr>
        </p:pic>
        <p:pic>
          <p:nvPicPr>
            <p:cNvPr id="45" name="Picture 44">
              <a:extLst>
                <a:ext uri="{FF2B5EF4-FFF2-40B4-BE49-F238E27FC236}">
                  <a16:creationId xmlns:a16="http://schemas.microsoft.com/office/drawing/2014/main" id="{E6D216C9-CC9E-7036-68FA-E53A0A4103A8}"/>
                </a:ext>
              </a:extLst>
            </p:cNvPr>
            <p:cNvPicPr>
              <a:picLocks noChangeAspect="1"/>
            </p:cNvPicPr>
            <p:nvPr/>
          </p:nvPicPr>
          <p:blipFill>
            <a:blip r:embed="rId15"/>
            <a:stretch>
              <a:fillRect/>
            </a:stretch>
          </p:blipFill>
          <p:spPr>
            <a:xfrm>
              <a:off x="3988130" y="807071"/>
              <a:ext cx="594247" cy="805835"/>
            </a:xfrm>
            <a:prstGeom prst="rect">
              <a:avLst/>
            </a:prstGeom>
            <a:ln>
              <a:noFill/>
            </a:ln>
            <a:effectLst>
              <a:softEdge rad="112500"/>
            </a:effectLst>
          </p:spPr>
        </p:pic>
        <p:pic>
          <p:nvPicPr>
            <p:cNvPr id="49" name="Picture 48">
              <a:extLst>
                <a:ext uri="{FF2B5EF4-FFF2-40B4-BE49-F238E27FC236}">
                  <a16:creationId xmlns:a16="http://schemas.microsoft.com/office/drawing/2014/main" id="{F8A93334-7A39-AA18-2B88-700CCAD5249E}"/>
                </a:ext>
              </a:extLst>
            </p:cNvPr>
            <p:cNvPicPr>
              <a:picLocks noChangeAspect="1"/>
            </p:cNvPicPr>
            <p:nvPr/>
          </p:nvPicPr>
          <p:blipFill>
            <a:blip r:embed="rId16"/>
            <a:stretch>
              <a:fillRect/>
            </a:stretch>
          </p:blipFill>
          <p:spPr>
            <a:xfrm flipH="1">
              <a:off x="3315179" y="814135"/>
              <a:ext cx="567838" cy="805836"/>
            </a:xfrm>
            <a:prstGeom prst="rect">
              <a:avLst/>
            </a:prstGeom>
            <a:ln>
              <a:noFill/>
            </a:ln>
            <a:effectLst>
              <a:softEdge rad="112500"/>
            </a:effectLst>
          </p:spPr>
        </p:pic>
      </p:grpSp>
    </p:spTree>
    <p:extLst>
      <p:ext uri="{BB962C8B-B14F-4D97-AF65-F5344CB8AC3E}">
        <p14:creationId xmlns:p14="http://schemas.microsoft.com/office/powerpoint/2010/main" val="26720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F17BAD7-1471-414F-B9C6-0C9E102499AE}"/>
              </a:ext>
            </a:extLst>
          </p:cNvPr>
          <p:cNvSpPr/>
          <p:nvPr/>
        </p:nvSpPr>
        <p:spPr>
          <a:xfrm>
            <a:off x="0" y="695808"/>
            <a:ext cx="12201911" cy="45719"/>
          </a:xfrm>
          <a:prstGeom prst="rect">
            <a:avLst/>
          </a:prstGeom>
          <a:gradFill flip="none" rotWithShape="1">
            <a:gsLst>
              <a:gs pos="100000">
                <a:srgbClr val="7030A0"/>
              </a:gs>
              <a:gs pos="0">
                <a:schemeClr val="bg2">
                  <a:tint val="90000"/>
                  <a:satMod val="92000"/>
                  <a:lumMod val="120000"/>
                  <a:alpha val="85000"/>
                </a:schemeClr>
              </a:gs>
              <a:gs pos="100000">
                <a:srgbClr val="66FFFF"/>
              </a:gs>
            </a:gsLst>
            <a:lin ang="189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文本框 20">
            <a:extLst>
              <a:ext uri="{FF2B5EF4-FFF2-40B4-BE49-F238E27FC236}">
                <a16:creationId xmlns:a16="http://schemas.microsoft.com/office/drawing/2014/main" id="{C1BCCD4F-25CB-4009-8BB0-18E2036B4BB8}"/>
              </a:ext>
            </a:extLst>
          </p:cNvPr>
          <p:cNvSpPr txBox="1"/>
          <p:nvPr/>
        </p:nvSpPr>
        <p:spPr>
          <a:xfrm>
            <a:off x="250760" y="1334876"/>
            <a:ext cx="4837128" cy="4616648"/>
          </a:xfrm>
          <a:prstGeom prst="rect">
            <a:avLst/>
          </a:prstGeom>
          <a:noFill/>
        </p:spPr>
        <p:txBody>
          <a:bodyPr wrap="square" rtlCol="0">
            <a:spAutoFit/>
          </a:bodyPr>
          <a:lstStyle/>
          <a:p>
            <a:endParaRPr lang="en-US" altLang="zh-CN" sz="1600" dirty="0">
              <a:latin typeface="Cambria" panose="02040503050406030204" pitchFamily="18" charset="0"/>
              <a:ea typeface="Cambria" panose="02040503050406030204" pitchFamily="18" charset="0"/>
              <a:cs typeface="Arial" panose="020B0604020202020204" pitchFamily="34" charset="0"/>
            </a:endParaRPr>
          </a:p>
          <a:p>
            <a:pPr marL="342900" indent="-342900">
              <a:buFont typeface="Wingdings" panose="05000000000000000000" pitchFamily="2" charset="2"/>
              <a:buChar char="n"/>
            </a:pPr>
            <a:r>
              <a:rPr lang="en-US" altLang="zh-CN" sz="1600" kern="100" dirty="0">
                <a:solidFill>
                  <a:srgbClr val="0070C0"/>
                </a:solidFill>
                <a:latin typeface="Cambria" panose="02040503050406030204" pitchFamily="18" charset="0"/>
                <a:ea typeface="Cambria" panose="02040503050406030204" pitchFamily="18" charset="0"/>
                <a:cs typeface="Arial" panose="020B0604020202020204" pitchFamily="34" charset="0"/>
              </a:rPr>
              <a:t>6 entities</a:t>
            </a:r>
            <a:r>
              <a:rPr lang="en-US" altLang="zh-CN" sz="1600" kern="100" dirty="0">
                <a:latin typeface="Cambria" panose="02040503050406030204" pitchFamily="18" charset="0"/>
                <a:ea typeface="Cambria" panose="02040503050406030204" pitchFamily="18" charset="0"/>
                <a:cs typeface="Arial" panose="020B0604020202020204" pitchFamily="34" charset="0"/>
              </a:rPr>
              <a:t>(</a:t>
            </a:r>
            <a:r>
              <a:rPr lang="en-US" altLang="zh-CN" sz="1600" kern="100" dirty="0" err="1">
                <a:latin typeface="Cambria" panose="02040503050406030204" pitchFamily="18" charset="0"/>
                <a:ea typeface="Cambria" panose="02040503050406030204" pitchFamily="18" charset="0"/>
                <a:cs typeface="Arial" panose="020B0604020202020204" pitchFamily="34" charset="0"/>
              </a:rPr>
              <a:t>MD_Metadata</a:t>
            </a:r>
            <a:r>
              <a:rPr lang="en-US" altLang="zh-CN" sz="1600" kern="100" dirty="0">
                <a:latin typeface="Cambria" panose="02040503050406030204" pitchFamily="18" charset="0"/>
                <a:ea typeface="Cambria" panose="02040503050406030204" pitchFamily="18" charset="0"/>
                <a:cs typeface="Arial" panose="020B0604020202020204" pitchFamily="34" charset="0"/>
              </a:rPr>
              <a:t>, </a:t>
            </a:r>
            <a:r>
              <a:rPr lang="en-US" altLang="zh-CN" sz="1600" kern="100" dirty="0" err="1">
                <a:latin typeface="Cambria" panose="02040503050406030204" pitchFamily="18" charset="0"/>
                <a:ea typeface="Cambria" panose="02040503050406030204" pitchFamily="18" charset="0"/>
                <a:cs typeface="Arial" panose="020B0604020202020204" pitchFamily="34" charset="0"/>
              </a:rPr>
              <a:t>MD_Identification</a:t>
            </a:r>
            <a:r>
              <a:rPr lang="en-US" altLang="zh-CN" sz="1600" kern="100" dirty="0">
                <a:latin typeface="Cambria" panose="02040503050406030204" pitchFamily="18" charset="0"/>
                <a:ea typeface="Cambria" panose="02040503050406030204" pitchFamily="18" charset="0"/>
                <a:cs typeface="Arial" panose="020B0604020202020204" pitchFamily="34" charset="0"/>
              </a:rPr>
              <a:t>, </a:t>
            </a:r>
            <a:r>
              <a:rPr lang="en-US" altLang="zh-CN" sz="1600" kern="100" dirty="0" err="1">
                <a:latin typeface="Cambria" panose="02040503050406030204" pitchFamily="18" charset="0"/>
                <a:ea typeface="Cambria" panose="02040503050406030204" pitchFamily="18" charset="0"/>
                <a:cs typeface="Arial" panose="020B0604020202020204" pitchFamily="34" charset="0"/>
              </a:rPr>
              <a:t>SV_Service</a:t>
            </a:r>
            <a:r>
              <a:rPr lang="en-US" altLang="zh-CN" sz="1600" kern="100" dirty="0">
                <a:latin typeface="Cambria" panose="02040503050406030204" pitchFamily="18" charset="0"/>
                <a:ea typeface="Cambria" panose="02040503050406030204" pitchFamily="18" charset="0"/>
                <a:cs typeface="Arial" panose="020B0604020202020204" pitchFamily="34" charset="0"/>
              </a:rPr>
              <a:t> identification, </a:t>
            </a:r>
            <a:r>
              <a:rPr lang="en-US" altLang="zh-CN" sz="1600" kern="100" dirty="0" err="1">
                <a:latin typeface="Cambria" panose="02040503050406030204" pitchFamily="18" charset="0"/>
                <a:ea typeface="Cambria" panose="02040503050406030204" pitchFamily="18" charset="0"/>
                <a:cs typeface="Arial" panose="020B0604020202020204" pitchFamily="34" charset="0"/>
              </a:rPr>
              <a:t>MD_Imagery</a:t>
            </a:r>
            <a:r>
              <a:rPr lang="en-US" altLang="zh-CN" sz="1600" kern="100" dirty="0">
                <a:latin typeface="Cambria" panose="02040503050406030204" pitchFamily="18" charset="0"/>
                <a:ea typeface="Cambria" panose="02040503050406030204" pitchFamily="18" charset="0"/>
                <a:cs typeface="Arial" panose="020B0604020202020204" pitchFamily="34" charset="0"/>
              </a:rPr>
              <a:t>, </a:t>
            </a:r>
            <a:r>
              <a:rPr lang="en-US" altLang="zh-CN" sz="1600" kern="100" dirty="0" err="1">
                <a:latin typeface="Cambria" panose="02040503050406030204" pitchFamily="18" charset="0"/>
                <a:ea typeface="Cambria" panose="02040503050406030204" pitchFamily="18" charset="0"/>
                <a:cs typeface="Arial" panose="020B0604020202020204" pitchFamily="34" charset="0"/>
              </a:rPr>
              <a:t>MD_SpatialRepresentation</a:t>
            </a:r>
            <a:r>
              <a:rPr lang="en-US" altLang="zh-CN" sz="1600" kern="100" dirty="0">
                <a:latin typeface="Cambria" panose="02040503050406030204" pitchFamily="18" charset="0"/>
                <a:ea typeface="Cambria" panose="02040503050406030204" pitchFamily="18" charset="0"/>
                <a:cs typeface="Arial" panose="020B0604020202020204" pitchFamily="34" charset="0"/>
              </a:rPr>
              <a:t>, </a:t>
            </a:r>
            <a:r>
              <a:rPr lang="en-US" altLang="zh-CN" sz="1600" kern="100" dirty="0" err="1">
                <a:latin typeface="Cambria" panose="02040503050406030204" pitchFamily="18" charset="0"/>
                <a:ea typeface="Cambria" panose="02040503050406030204" pitchFamily="18" charset="0"/>
                <a:cs typeface="Arial" panose="020B0604020202020204" pitchFamily="34" charset="0"/>
              </a:rPr>
              <a:t>MD_Distribution</a:t>
            </a:r>
            <a:r>
              <a:rPr lang="en-US" altLang="zh-CN" sz="1600" kern="100" dirty="0">
                <a:latin typeface="Cambria" panose="02040503050406030204" pitchFamily="18" charset="0"/>
                <a:ea typeface="Cambria" panose="02040503050406030204" pitchFamily="18" charset="0"/>
                <a:cs typeface="Arial" panose="020B0604020202020204" pitchFamily="34" charset="0"/>
              </a:rPr>
              <a:t>, </a:t>
            </a:r>
            <a:r>
              <a:rPr lang="en-US" altLang="zh-CN" sz="1600" kern="100" dirty="0" err="1">
                <a:latin typeface="Cambria" panose="02040503050406030204" pitchFamily="18" charset="0"/>
                <a:ea typeface="Cambria" panose="02040503050406030204" pitchFamily="18" charset="0"/>
                <a:cs typeface="Arial" panose="020B0604020202020204" pitchFamily="34" charset="0"/>
              </a:rPr>
              <a:t>CI_Date</a:t>
            </a:r>
            <a:r>
              <a:rPr lang="en-US" altLang="zh-CN" sz="1600" kern="100" dirty="0">
                <a:latin typeface="Cambria" panose="02040503050406030204" pitchFamily="18" charset="0"/>
                <a:ea typeface="Cambria" panose="02040503050406030204" pitchFamily="18" charset="0"/>
                <a:cs typeface="Arial" panose="020B0604020202020204" pitchFamily="34" charset="0"/>
              </a:rPr>
              <a:t>, </a:t>
            </a:r>
            <a:r>
              <a:rPr lang="en-US" sz="1600" kern="100" dirty="0" err="1">
                <a:latin typeface="Cambria" panose="02040503050406030204" pitchFamily="18" charset="0"/>
                <a:ea typeface="Cambria" panose="02040503050406030204" pitchFamily="18" charset="0"/>
                <a:cs typeface="Arial" panose="020B0604020202020204" pitchFamily="34" charset="0"/>
              </a:rPr>
              <a:t>EX_GeographicExtent</a:t>
            </a:r>
            <a:r>
              <a:rPr lang="en-US" sz="1600" kern="100" dirty="0">
                <a:latin typeface="Cambria" panose="02040503050406030204" pitchFamily="18" charset="0"/>
                <a:ea typeface="Cambria" panose="02040503050406030204" pitchFamily="18" charset="0"/>
                <a:cs typeface="Arial" panose="020B0604020202020204" pitchFamily="34" charset="0"/>
              </a:rPr>
              <a:t>, MD_ Identifier, </a:t>
            </a:r>
            <a:r>
              <a:rPr lang="en-US" sz="1600" kern="100" dirty="0" err="1">
                <a:latin typeface="Cambria" panose="02040503050406030204" pitchFamily="18" charset="0"/>
                <a:ea typeface="Cambria" panose="02040503050406030204" pitchFamily="18" charset="0"/>
                <a:cs typeface="Arial" panose="020B0604020202020204" pitchFamily="34" charset="0"/>
              </a:rPr>
              <a:t>CI_OnlineResource</a:t>
            </a:r>
            <a:r>
              <a:rPr lang="en-US" sz="1600" kern="100" dirty="0">
                <a:latin typeface="Cambria" panose="02040503050406030204" pitchFamily="18" charset="0"/>
                <a:ea typeface="Cambria" panose="02040503050406030204" pitchFamily="18" charset="0"/>
                <a:cs typeface="Arial" panose="020B0604020202020204" pitchFamily="34" charset="0"/>
              </a:rPr>
              <a:t>, </a:t>
            </a:r>
            <a:r>
              <a:rPr lang="en-US" sz="1600" kern="100" dirty="0" err="1">
                <a:latin typeface="Cambria" panose="02040503050406030204" pitchFamily="18" charset="0"/>
                <a:ea typeface="Cambria" panose="02040503050406030204" pitchFamily="18" charset="0"/>
                <a:cs typeface="Arial" panose="020B0604020202020204" pitchFamily="34" charset="0"/>
              </a:rPr>
              <a:t>CI_Responsibility</a:t>
            </a:r>
            <a:r>
              <a:rPr lang="en-US" sz="1600" kern="100" dirty="0">
                <a:latin typeface="Cambria" panose="02040503050406030204" pitchFamily="18" charset="0"/>
                <a:ea typeface="Cambria" panose="02040503050406030204" pitchFamily="18" charset="0"/>
                <a:cs typeface="Arial" panose="020B0604020202020204" pitchFamily="34" charset="0"/>
              </a:rPr>
              <a:t>, </a:t>
            </a:r>
            <a:r>
              <a:rPr lang="en-US" sz="1600" kern="100" dirty="0" err="1">
                <a:latin typeface="Cambria" panose="02040503050406030204" pitchFamily="18" charset="0"/>
                <a:ea typeface="Cambria" panose="02040503050406030204" pitchFamily="18" charset="0"/>
                <a:cs typeface="Arial" panose="020B0604020202020204" pitchFamily="34" charset="0"/>
              </a:rPr>
              <a:t>EX_TemporalExtent</a:t>
            </a:r>
            <a:r>
              <a:rPr lang="en-US" sz="1600" kern="100" dirty="0">
                <a:latin typeface="Cambria" panose="02040503050406030204" pitchFamily="18" charset="0"/>
                <a:ea typeface="Cambria" panose="02040503050406030204" pitchFamily="18" charset="0"/>
                <a:cs typeface="Arial" panose="020B0604020202020204" pitchFamily="34" charset="0"/>
              </a:rPr>
              <a:t>, </a:t>
            </a:r>
            <a:r>
              <a:rPr lang="en-US" sz="1600" kern="100" dirty="0" err="1">
                <a:latin typeface="Cambria" panose="02040503050406030204" pitchFamily="18" charset="0"/>
                <a:ea typeface="Cambria" panose="02040503050406030204" pitchFamily="18" charset="0"/>
                <a:cs typeface="Arial" panose="020B0604020202020204" pitchFamily="34" charset="0"/>
              </a:rPr>
              <a:t>MD_Constraint</a:t>
            </a:r>
            <a:r>
              <a:rPr lang="en-US" altLang="zh-CN" sz="1600" kern="100" dirty="0">
                <a:latin typeface="Cambria" panose="02040503050406030204" pitchFamily="18" charset="0"/>
                <a:ea typeface="Cambria" panose="02040503050406030204" pitchFamily="18" charset="0"/>
                <a:cs typeface="Arial" panose="020B0604020202020204" pitchFamily="34" charset="0"/>
              </a:rPr>
              <a:t> ) and 87</a:t>
            </a:r>
            <a:r>
              <a:rPr lang="en-US" altLang="zh-CN" sz="1600" kern="100" dirty="0">
                <a:solidFill>
                  <a:srgbClr val="0070C0"/>
                </a:solidFill>
                <a:latin typeface="Cambria" panose="02040503050406030204" pitchFamily="18" charset="0"/>
                <a:ea typeface="Cambria" panose="02040503050406030204" pitchFamily="18" charset="0"/>
                <a:cs typeface="Arial" panose="020B0604020202020204" pitchFamily="34" charset="0"/>
              </a:rPr>
              <a:t> elements (30 Mandatory), 16 code lists</a:t>
            </a:r>
            <a:r>
              <a:rPr lang="en-US" altLang="zh-CN" sz="1600" kern="100" dirty="0">
                <a:latin typeface="Cambria" panose="02040503050406030204" pitchFamily="18" charset="0"/>
                <a:ea typeface="Cambria" panose="02040503050406030204" pitchFamily="18" charset="0"/>
                <a:cs typeface="Arial" panose="020B0604020202020204" pitchFamily="34" charset="0"/>
              </a:rPr>
              <a:t>, and the XSD file.</a:t>
            </a:r>
          </a:p>
          <a:p>
            <a:endParaRPr lang="en-US" altLang="zh-CN" sz="1600" kern="100" dirty="0">
              <a:latin typeface="Cambria" panose="02040503050406030204" pitchFamily="18" charset="0"/>
              <a:ea typeface="Cambria" panose="02040503050406030204" pitchFamily="18" charset="0"/>
              <a:cs typeface="Arial" panose="020B0604020202020204" pitchFamily="34" charset="0"/>
            </a:endParaRPr>
          </a:p>
          <a:p>
            <a:pPr marL="342900" indent="-342900">
              <a:buFont typeface="Wingdings" panose="05000000000000000000" pitchFamily="2" charset="2"/>
              <a:buChar char="n"/>
            </a:pPr>
            <a:r>
              <a:rPr lang="en-US" altLang="zh-CN" sz="1600" kern="100" dirty="0">
                <a:latin typeface="Cambria" panose="02040503050406030204" pitchFamily="18" charset="0"/>
                <a:ea typeface="Cambria" panose="02040503050406030204" pitchFamily="18" charset="0"/>
                <a:cs typeface="Arial" panose="020B0604020202020204" pitchFamily="34" charset="0"/>
              </a:rPr>
              <a:t>more normative in structures and definitions with geosciences related contents, topic categories, data acquisition types and geologic time scale, etc.  </a:t>
            </a:r>
          </a:p>
          <a:p>
            <a:pPr marL="342900" indent="-342900">
              <a:buFont typeface="Wingdings" panose="05000000000000000000" pitchFamily="2" charset="2"/>
              <a:buChar char="n"/>
            </a:pPr>
            <a:endParaRPr lang="en-US" altLang="zh-CN" sz="1600" kern="100" dirty="0">
              <a:latin typeface="Cambria" panose="02040503050406030204" pitchFamily="18" charset="0"/>
              <a:ea typeface="Cambria" panose="02040503050406030204" pitchFamily="18" charset="0"/>
              <a:cs typeface="Arial" panose="020B0604020202020204" pitchFamily="34" charset="0"/>
            </a:endParaRPr>
          </a:p>
          <a:p>
            <a:pPr marL="342900" indent="-342900">
              <a:buFont typeface="Wingdings" panose="05000000000000000000" pitchFamily="2" charset="2"/>
              <a:buChar char="n"/>
            </a:pPr>
            <a:r>
              <a:rPr lang="en-US" altLang="zh-CN" sz="1600" kern="100" dirty="0">
                <a:solidFill>
                  <a:srgbClr val="0070C0"/>
                </a:solidFill>
                <a:latin typeface="Cambria" panose="02040503050406030204" pitchFamily="18" charset="0"/>
                <a:ea typeface="Cambria" panose="02040503050406030204" pitchFamily="18" charset="0"/>
                <a:cs typeface="Arial" panose="020B0604020202020204" pitchFamily="34" charset="0"/>
              </a:rPr>
              <a:t>41 secondary </a:t>
            </a:r>
            <a:r>
              <a:rPr lang="en-US" altLang="zh-CN" sz="1600" kern="100" dirty="0" err="1">
                <a:solidFill>
                  <a:srgbClr val="0070C0"/>
                </a:solidFill>
                <a:latin typeface="Cambria" panose="02040503050406030204" pitchFamily="18" charset="0"/>
                <a:ea typeface="Cambria" panose="02040503050406030204" pitchFamily="18" charset="0"/>
                <a:cs typeface="Arial" panose="020B0604020202020204" pitchFamily="34" charset="0"/>
              </a:rPr>
              <a:t>geoscientificInformation</a:t>
            </a:r>
            <a:r>
              <a:rPr lang="en-US" altLang="zh-CN" sz="1600" kern="100" dirty="0">
                <a:solidFill>
                  <a:srgbClr val="0070C0"/>
                </a:solidFill>
                <a:latin typeface="Cambria" panose="02040503050406030204" pitchFamily="18" charset="0"/>
                <a:ea typeface="Cambria" panose="02040503050406030204" pitchFamily="18" charset="0"/>
                <a:cs typeface="Arial" panose="020B0604020202020204" pitchFamily="34" charset="0"/>
              </a:rPr>
              <a:t> </a:t>
            </a:r>
            <a:r>
              <a:rPr lang="en-US" altLang="zh-CN" sz="1600" kern="100" dirty="0" err="1">
                <a:solidFill>
                  <a:srgbClr val="0070C0"/>
                </a:solidFill>
                <a:latin typeface="Cambria" panose="02040503050406030204" pitchFamily="18" charset="0"/>
                <a:ea typeface="Cambria" panose="02040503050406030204" pitchFamily="18" charset="0"/>
                <a:cs typeface="Arial" panose="020B0604020202020204" pitchFamily="34" charset="0"/>
              </a:rPr>
              <a:t>topicCategories</a:t>
            </a:r>
            <a:r>
              <a:rPr lang="en-US" altLang="zh-CN" sz="1600" kern="100" dirty="0">
                <a:solidFill>
                  <a:srgbClr val="0070C0"/>
                </a:solidFill>
                <a:latin typeface="Cambria" panose="02040503050406030204" pitchFamily="18" charset="0"/>
                <a:ea typeface="Cambria" panose="02040503050406030204" pitchFamily="18" charset="0"/>
                <a:cs typeface="Arial" panose="020B0604020202020204" pitchFamily="34" charset="0"/>
              </a:rPr>
              <a:t> for DDE geosciences, and </a:t>
            </a:r>
            <a:r>
              <a:rPr lang="en-US" altLang="zh-CN" sz="1600" kern="100" dirty="0" err="1">
                <a:solidFill>
                  <a:srgbClr val="0070C0"/>
                </a:solidFill>
                <a:latin typeface="Cambria" panose="02040503050406030204" pitchFamily="18" charset="0"/>
                <a:ea typeface="Cambria" panose="02040503050406030204" pitchFamily="18" charset="0"/>
                <a:cs typeface="Arial" panose="020B0604020202020204" pitchFamily="34" charset="0"/>
              </a:rPr>
              <a:t>dataSscience</a:t>
            </a:r>
            <a:r>
              <a:rPr lang="en-US" altLang="zh-CN" sz="1600" kern="100" dirty="0">
                <a:solidFill>
                  <a:srgbClr val="0070C0"/>
                </a:solidFill>
                <a:latin typeface="Cambria" panose="02040503050406030204" pitchFamily="18" charset="0"/>
                <a:ea typeface="Cambria" panose="02040503050406030204" pitchFamily="18" charset="0"/>
                <a:cs typeface="Arial" panose="020B0604020202020204" pitchFamily="34" charset="0"/>
              </a:rPr>
              <a:t> as 1 more first concept name. </a:t>
            </a:r>
          </a:p>
        </p:txBody>
      </p:sp>
      <p:sp>
        <p:nvSpPr>
          <p:cNvPr id="2" name="矩形 8">
            <a:extLst>
              <a:ext uri="{FF2B5EF4-FFF2-40B4-BE49-F238E27FC236}">
                <a16:creationId xmlns:a16="http://schemas.microsoft.com/office/drawing/2014/main" id="{64FC4C27-2F04-3F20-5204-A6B2E3B21556}"/>
              </a:ext>
            </a:extLst>
          </p:cNvPr>
          <p:cNvSpPr/>
          <p:nvPr/>
        </p:nvSpPr>
        <p:spPr>
          <a:xfrm>
            <a:off x="479376" y="937351"/>
            <a:ext cx="8537873" cy="369332"/>
          </a:xfrm>
          <a:prstGeom prst="rect">
            <a:avLst/>
          </a:prstGeom>
        </p:spPr>
        <p:txBody>
          <a:bodyPr wrap="square">
            <a:spAutoFit/>
          </a:bodyPr>
          <a:lstStyle/>
          <a:p>
            <a:pPr>
              <a:spcBef>
                <a:spcPts val="600"/>
              </a:spcBef>
            </a:pPr>
            <a:r>
              <a:rPr lang="en-US" altLang="zh-CN" kern="100" dirty="0">
                <a:solidFill>
                  <a:srgbClr val="002060"/>
                </a:solidFill>
                <a:latin typeface="Cambria" panose="02040503050406030204" pitchFamily="18" charset="0"/>
                <a:ea typeface="Cambria" panose="02040503050406030204" pitchFamily="18" charset="0"/>
                <a:cs typeface="Arial" panose="020B0604020202020204" pitchFamily="34" charset="0"/>
              </a:rPr>
              <a:t>A standard for core metadata of DDE with geoscience and deep-time characteristics.</a:t>
            </a:r>
            <a:r>
              <a:rPr lang="en-US" altLang="zh-CN" kern="0" dirty="0">
                <a:solidFill>
                  <a:srgbClr val="002060"/>
                </a:solidFill>
                <a:latin typeface="Cambria" panose="02040503050406030204" pitchFamily="18" charset="0"/>
                <a:ea typeface="Cambria" panose="02040503050406030204" pitchFamily="18" charset="0"/>
                <a:cs typeface="Cambria" panose="02040503050406030204" pitchFamily="18" charset="0"/>
              </a:rPr>
              <a:t> </a:t>
            </a:r>
          </a:p>
        </p:txBody>
      </p:sp>
      <p:pic>
        <p:nvPicPr>
          <p:cNvPr id="37" name="图片 4">
            <a:extLst>
              <a:ext uri="{FF2B5EF4-FFF2-40B4-BE49-F238E27FC236}">
                <a16:creationId xmlns:a16="http://schemas.microsoft.com/office/drawing/2014/main" id="{983D509B-231F-CB6A-B00C-437F9DC127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6560" y="67222"/>
            <a:ext cx="961297" cy="4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1CADF9C-91CB-F8FA-5C0D-0E89E5523016}"/>
              </a:ext>
            </a:extLst>
          </p:cNvPr>
          <p:cNvSpPr txBox="1"/>
          <p:nvPr/>
        </p:nvSpPr>
        <p:spPr>
          <a:xfrm>
            <a:off x="222176" y="-505565"/>
            <a:ext cx="10410328" cy="1306063"/>
          </a:xfrm>
          <a:prstGeom prst="rect">
            <a:avLst/>
          </a:prstGeom>
          <a:noFill/>
        </p:spPr>
        <p:txBody>
          <a:bodyPr wrap="square">
            <a:spAutoFit/>
          </a:bodyPr>
          <a:lstStyle/>
          <a:p>
            <a:pPr>
              <a:lnSpc>
                <a:spcPct val="150000"/>
              </a:lnSpc>
            </a:pPr>
            <a:r>
              <a:rPr lang="en-US" altLang="zh-CN" sz="6000" b="1" dirty="0">
                <a:solidFill>
                  <a:schemeClr val="accent6">
                    <a:lumMod val="75000"/>
                  </a:schemeClr>
                </a:solidFill>
                <a:latin typeface="Cambria" panose="02040503050406030204" pitchFamily="18" charset="0"/>
                <a:ea typeface="华文细黑" panose="02010600040101010101" pitchFamily="2" charset="-122"/>
              </a:rPr>
              <a:t>3. </a:t>
            </a:r>
            <a:r>
              <a:rPr lang="en-US" altLang="zh-CN" sz="2800" b="1" dirty="0">
                <a:solidFill>
                  <a:schemeClr val="accent6">
                    <a:lumMod val="75000"/>
                  </a:schemeClr>
                </a:solidFill>
                <a:latin typeface="Cambria" panose="02040503050406030204" pitchFamily="18" charset="0"/>
                <a:ea typeface="华文细黑" panose="02010600040101010101" pitchFamily="2" charset="-122"/>
              </a:rPr>
              <a:t>What is DDE geoscience information metadata standards?</a:t>
            </a:r>
            <a:endParaRPr lang="en-US" altLang="zh-CN" sz="1800" b="1" dirty="0">
              <a:solidFill>
                <a:schemeClr val="accent6">
                  <a:lumMod val="75000"/>
                </a:schemeClr>
              </a:solidFill>
              <a:latin typeface="Cambria" panose="02040503050406030204" pitchFamily="18" charset="0"/>
              <a:ea typeface="华文细黑" panose="02010600040101010101" pitchFamily="2" charset="-122"/>
            </a:endParaRPr>
          </a:p>
        </p:txBody>
      </p:sp>
      <p:pic>
        <p:nvPicPr>
          <p:cNvPr id="13" name="图片 1">
            <a:extLst>
              <a:ext uri="{FF2B5EF4-FFF2-40B4-BE49-F238E27FC236}">
                <a16:creationId xmlns:a16="http://schemas.microsoft.com/office/drawing/2014/main" id="{EBCC62DF-E5A2-FBF6-386F-2B2A8D2447BA}"/>
              </a:ext>
            </a:extLst>
          </p:cNvPr>
          <p:cNvPicPr>
            <a:picLocks noChangeAspect="1"/>
          </p:cNvPicPr>
          <p:nvPr/>
        </p:nvPicPr>
        <p:blipFill>
          <a:blip r:embed="rId3"/>
          <a:stretch>
            <a:fillRect/>
          </a:stretch>
        </p:blipFill>
        <p:spPr>
          <a:xfrm>
            <a:off x="5454321" y="1564714"/>
            <a:ext cx="6567230" cy="4618636"/>
          </a:xfrm>
          <a:prstGeom prst="rect">
            <a:avLst/>
          </a:prstGeom>
        </p:spPr>
      </p:pic>
    </p:spTree>
    <p:extLst>
      <p:ext uri="{BB962C8B-B14F-4D97-AF65-F5344CB8AC3E}">
        <p14:creationId xmlns:p14="http://schemas.microsoft.com/office/powerpoint/2010/main" val="368138448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F3CF-3B4B-CE2D-B732-5A0E1CDAB13F}"/>
              </a:ext>
            </a:extLst>
          </p:cNvPr>
          <p:cNvSpPr>
            <a:spLocks noGrp="1"/>
          </p:cNvSpPr>
          <p:nvPr>
            <p:ph type="title"/>
          </p:nvPr>
        </p:nvSpPr>
        <p:spPr>
          <a:xfrm>
            <a:off x="468233" y="410284"/>
            <a:ext cx="9404723" cy="762765"/>
          </a:xfrm>
        </p:spPr>
        <p:txBody>
          <a:bodyPr>
            <a:noAutofit/>
          </a:bodyPr>
          <a:lstStyle/>
          <a:p>
            <a:pPr algn="l"/>
            <a:r>
              <a:rPr lang="en-US" sz="5400" b="1" dirty="0">
                <a:solidFill>
                  <a:srgbClr val="E36C09"/>
                </a:solidFill>
                <a:latin typeface="Cambria"/>
              </a:rPr>
              <a:t>Structure</a:t>
            </a:r>
          </a:p>
        </p:txBody>
      </p:sp>
      <p:sp>
        <p:nvSpPr>
          <p:cNvPr id="3" name="Content Placeholder 2">
            <a:extLst>
              <a:ext uri="{FF2B5EF4-FFF2-40B4-BE49-F238E27FC236}">
                <a16:creationId xmlns:a16="http://schemas.microsoft.com/office/drawing/2014/main" id="{8A5CE412-D74C-32CC-333D-8187EB2BC365}"/>
              </a:ext>
            </a:extLst>
          </p:cNvPr>
          <p:cNvSpPr>
            <a:spLocks noGrp="1"/>
          </p:cNvSpPr>
          <p:nvPr>
            <p:ph idx="1"/>
          </p:nvPr>
        </p:nvSpPr>
        <p:spPr>
          <a:xfrm>
            <a:off x="7196589" y="3617761"/>
            <a:ext cx="3982074" cy="1098394"/>
          </a:xfrm>
        </p:spPr>
        <p:txBody>
          <a:bodyPr>
            <a:normAutofit lnSpcReduction="10000"/>
          </a:bodyPr>
          <a:lstStyle/>
          <a:p>
            <a:r>
              <a:rPr lang="en-US" sz="1800" b="1" dirty="0">
                <a:solidFill>
                  <a:srgbClr val="00B050"/>
                </a:solidFill>
              </a:rPr>
              <a:t>MD_Identification</a:t>
            </a:r>
          </a:p>
          <a:p>
            <a:pPr lvl="1"/>
            <a:r>
              <a:rPr lang="en-US" sz="1600" dirty="0">
                <a:solidFill>
                  <a:schemeClr val="accent2">
                    <a:lumMod val="75000"/>
                  </a:schemeClr>
                </a:solidFill>
              </a:rPr>
              <a:t>Describe the content and provenance of any resource</a:t>
            </a:r>
          </a:p>
          <a:p>
            <a:pPr lvl="1"/>
            <a:r>
              <a:rPr lang="en-US" sz="1600" dirty="0">
                <a:solidFill>
                  <a:schemeClr val="accent2">
                    <a:lumMod val="75000"/>
                  </a:schemeClr>
                </a:solidFill>
              </a:rPr>
              <a:t>Describe how to get resource</a:t>
            </a:r>
          </a:p>
          <a:p>
            <a:endParaRPr lang="en-US" sz="1600" dirty="0"/>
          </a:p>
        </p:txBody>
      </p:sp>
      <p:pic>
        <p:nvPicPr>
          <p:cNvPr id="5" name="Picture 4">
            <a:extLst>
              <a:ext uri="{FF2B5EF4-FFF2-40B4-BE49-F238E27FC236}">
                <a16:creationId xmlns:a16="http://schemas.microsoft.com/office/drawing/2014/main" id="{0415197D-A9A2-AE06-8FFE-AA52C2526590}"/>
              </a:ext>
            </a:extLst>
          </p:cNvPr>
          <p:cNvPicPr>
            <a:picLocks noChangeAspect="1"/>
          </p:cNvPicPr>
          <p:nvPr/>
        </p:nvPicPr>
        <p:blipFill>
          <a:blip r:embed="rId2"/>
          <a:stretch>
            <a:fillRect/>
          </a:stretch>
        </p:blipFill>
        <p:spPr>
          <a:xfrm>
            <a:off x="646111" y="1497511"/>
            <a:ext cx="6557106" cy="4412958"/>
          </a:xfrm>
          <a:prstGeom prst="rect">
            <a:avLst/>
          </a:prstGeom>
        </p:spPr>
      </p:pic>
      <p:sp>
        <p:nvSpPr>
          <p:cNvPr id="6" name="TextBox 5">
            <a:extLst>
              <a:ext uri="{FF2B5EF4-FFF2-40B4-BE49-F238E27FC236}">
                <a16:creationId xmlns:a16="http://schemas.microsoft.com/office/drawing/2014/main" id="{7A470D7E-2BA4-21BB-F4DC-BDF53AF5859E}"/>
              </a:ext>
            </a:extLst>
          </p:cNvPr>
          <p:cNvSpPr txBox="1"/>
          <p:nvPr/>
        </p:nvSpPr>
        <p:spPr>
          <a:xfrm>
            <a:off x="2955073" y="1497511"/>
            <a:ext cx="3348161" cy="923330"/>
          </a:xfrm>
          <a:prstGeom prst="rect">
            <a:avLst/>
          </a:prstGeom>
          <a:noFill/>
        </p:spPr>
        <p:txBody>
          <a:bodyPr wrap="none" rtlCol="0">
            <a:spAutoFit/>
          </a:bodyPr>
          <a:lstStyle/>
          <a:p>
            <a:r>
              <a:rPr lang="en-US" sz="2000" dirty="0"/>
              <a:t>MD_Metadata</a:t>
            </a:r>
          </a:p>
          <a:p>
            <a:pPr lvl="1"/>
            <a:r>
              <a:rPr lang="en-US" sz="1600" dirty="0">
                <a:solidFill>
                  <a:schemeClr val="accent2">
                    <a:lumMod val="75000"/>
                  </a:schemeClr>
                </a:solidFill>
              </a:rPr>
              <a:t>about the metadata record itself</a:t>
            </a:r>
          </a:p>
          <a:p>
            <a:endParaRPr lang="en-US" dirty="0"/>
          </a:p>
        </p:txBody>
      </p:sp>
      <p:sp>
        <p:nvSpPr>
          <p:cNvPr id="9" name="TextBox 8">
            <a:extLst>
              <a:ext uri="{FF2B5EF4-FFF2-40B4-BE49-F238E27FC236}">
                <a16:creationId xmlns:a16="http://schemas.microsoft.com/office/drawing/2014/main" id="{0F7A5653-DA3B-22FB-D44F-AF433F0C1141}"/>
              </a:ext>
            </a:extLst>
          </p:cNvPr>
          <p:cNvSpPr txBox="1"/>
          <p:nvPr/>
        </p:nvSpPr>
        <p:spPr>
          <a:xfrm>
            <a:off x="5963304" y="5388554"/>
            <a:ext cx="3639356" cy="646331"/>
          </a:xfrm>
          <a:prstGeom prst="rect">
            <a:avLst/>
          </a:prstGeom>
          <a:noFill/>
        </p:spPr>
        <p:txBody>
          <a:bodyPr wrap="square" rtlCol="0">
            <a:spAutoFit/>
          </a:bodyPr>
          <a:lstStyle/>
          <a:p>
            <a:r>
              <a:rPr lang="en-US" dirty="0">
                <a:solidFill>
                  <a:schemeClr val="accent5">
                    <a:lumMod val="75000"/>
                  </a:schemeClr>
                </a:solidFill>
              </a:rPr>
              <a:t>Extension points for resource specific properties</a:t>
            </a:r>
          </a:p>
        </p:txBody>
      </p:sp>
      <p:sp>
        <p:nvSpPr>
          <p:cNvPr id="10" name="Freeform: Shape 9">
            <a:extLst>
              <a:ext uri="{FF2B5EF4-FFF2-40B4-BE49-F238E27FC236}">
                <a16:creationId xmlns:a16="http://schemas.microsoft.com/office/drawing/2014/main" id="{7C968011-F64D-34EA-90BB-5A024A1F4DA5}"/>
              </a:ext>
            </a:extLst>
          </p:cNvPr>
          <p:cNvSpPr/>
          <p:nvPr/>
        </p:nvSpPr>
        <p:spPr>
          <a:xfrm>
            <a:off x="613279" y="2453269"/>
            <a:ext cx="6765008" cy="2505571"/>
          </a:xfrm>
          <a:custGeom>
            <a:avLst/>
            <a:gdLst>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657922 w 7047864"/>
              <a:gd name="connsiteY14" fmla="*/ 1293542 h 2740596"/>
              <a:gd name="connsiteX15" fmla="*/ 892098 w 7047864"/>
              <a:gd name="connsiteY15" fmla="*/ 1449659 h 2740596"/>
              <a:gd name="connsiteX16" fmla="*/ 1338146 w 7047864"/>
              <a:gd name="connsiteY16" fmla="*/ 1661532 h 2740596"/>
              <a:gd name="connsiteX17" fmla="*/ 1505415 w 7047864"/>
              <a:gd name="connsiteY17" fmla="*/ 1773044 h 2740596"/>
              <a:gd name="connsiteX18" fmla="*/ 1683834 w 7047864"/>
              <a:gd name="connsiteY18" fmla="*/ 1873405 h 2740596"/>
              <a:gd name="connsiteX19" fmla="*/ 1884556 w 7047864"/>
              <a:gd name="connsiteY19" fmla="*/ 2007220 h 2740596"/>
              <a:gd name="connsiteX20" fmla="*/ 2709746 w 7047864"/>
              <a:gd name="connsiteY20" fmla="*/ 2408663 h 2740596"/>
              <a:gd name="connsiteX21" fmla="*/ 2955073 w 7047864"/>
              <a:gd name="connsiteY21" fmla="*/ 2486722 h 2740596"/>
              <a:gd name="connsiteX22" fmla="*/ 3300761 w 7047864"/>
              <a:gd name="connsiteY22" fmla="*/ 2564781 h 2740596"/>
              <a:gd name="connsiteX23" fmla="*/ 4705815 w 7047864"/>
              <a:gd name="connsiteY23" fmla="*/ 2609385 h 2740596"/>
              <a:gd name="connsiteX24" fmla="*/ 5218771 w 7047864"/>
              <a:gd name="connsiteY24" fmla="*/ 2676293 h 2740596"/>
              <a:gd name="connsiteX25" fmla="*/ 5508703 w 7047864"/>
              <a:gd name="connsiteY25" fmla="*/ 2698595 h 2740596"/>
              <a:gd name="connsiteX26" fmla="*/ 5820937 w 7047864"/>
              <a:gd name="connsiteY26" fmla="*/ 2732049 h 2740596"/>
              <a:gd name="connsiteX27" fmla="*/ 6735337 w 7047864"/>
              <a:gd name="connsiteY27" fmla="*/ 2665142 h 2740596"/>
              <a:gd name="connsiteX28" fmla="*/ 6858000 w 7047864"/>
              <a:gd name="connsiteY28" fmla="*/ 2598234 h 2740596"/>
              <a:gd name="connsiteX29" fmla="*/ 6958361 w 7047864"/>
              <a:gd name="connsiteY29" fmla="*/ 2520176 h 2740596"/>
              <a:gd name="connsiteX30" fmla="*/ 7025268 w 7047864"/>
              <a:gd name="connsiteY30" fmla="*/ 2419815 h 2740596"/>
              <a:gd name="connsiteX31" fmla="*/ 7047571 w 7047864"/>
              <a:gd name="connsiteY31" fmla="*/ 2330605 h 2740596"/>
              <a:gd name="connsiteX32" fmla="*/ 6679581 w 7047864"/>
              <a:gd name="connsiteY32" fmla="*/ 1761893 h 2740596"/>
              <a:gd name="connsiteX33" fmla="*/ 6389649 w 7047864"/>
              <a:gd name="connsiteY33" fmla="*/ 1416205 h 2740596"/>
              <a:gd name="connsiteX34" fmla="*/ 6144322 w 7047864"/>
              <a:gd name="connsiteY34" fmla="*/ 1159727 h 2740596"/>
              <a:gd name="connsiteX35" fmla="*/ 5988205 w 7047864"/>
              <a:gd name="connsiteY35" fmla="*/ 1014761 h 2740596"/>
              <a:gd name="connsiteX36" fmla="*/ 5798634 w 7047864"/>
              <a:gd name="connsiteY36" fmla="*/ 858644 h 2740596"/>
              <a:gd name="connsiteX37" fmla="*/ 5586761 w 7047864"/>
              <a:gd name="connsiteY37" fmla="*/ 724829 h 2740596"/>
              <a:gd name="connsiteX38" fmla="*/ 4895385 w 7047864"/>
              <a:gd name="connsiteY38" fmla="*/ 412595 h 2740596"/>
              <a:gd name="connsiteX39" fmla="*/ 3836020 w 7047864"/>
              <a:gd name="connsiteY39" fmla="*/ 100361 h 2740596"/>
              <a:gd name="connsiteX40" fmla="*/ 3590693 w 7047864"/>
              <a:gd name="connsiteY40" fmla="*/ 55756 h 2740596"/>
              <a:gd name="connsiteX41" fmla="*/ 3490332 w 7047864"/>
              <a:gd name="connsiteY41" fmla="*/ 44605 h 2740596"/>
              <a:gd name="connsiteX42" fmla="*/ 2854712 w 7047864"/>
              <a:gd name="connsiteY42"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657922 w 7047864"/>
              <a:gd name="connsiteY14" fmla="*/ 1293542 h 2740596"/>
              <a:gd name="connsiteX15" fmla="*/ 892098 w 7047864"/>
              <a:gd name="connsiteY15" fmla="*/ 1449659 h 2740596"/>
              <a:gd name="connsiteX16" fmla="*/ 1338146 w 7047864"/>
              <a:gd name="connsiteY16" fmla="*/ 1661532 h 2740596"/>
              <a:gd name="connsiteX17" fmla="*/ 1505415 w 7047864"/>
              <a:gd name="connsiteY17" fmla="*/ 1773044 h 2740596"/>
              <a:gd name="connsiteX18" fmla="*/ 1683834 w 7047864"/>
              <a:gd name="connsiteY18" fmla="*/ 1873405 h 2740596"/>
              <a:gd name="connsiteX19" fmla="*/ 1884556 w 7047864"/>
              <a:gd name="connsiteY19" fmla="*/ 2007220 h 2740596"/>
              <a:gd name="connsiteX20" fmla="*/ 2955073 w 7047864"/>
              <a:gd name="connsiteY20" fmla="*/ 2486722 h 2740596"/>
              <a:gd name="connsiteX21" fmla="*/ 3300761 w 7047864"/>
              <a:gd name="connsiteY21" fmla="*/ 2564781 h 2740596"/>
              <a:gd name="connsiteX22" fmla="*/ 4705815 w 7047864"/>
              <a:gd name="connsiteY22" fmla="*/ 2609385 h 2740596"/>
              <a:gd name="connsiteX23" fmla="*/ 5218771 w 7047864"/>
              <a:gd name="connsiteY23" fmla="*/ 2676293 h 2740596"/>
              <a:gd name="connsiteX24" fmla="*/ 5508703 w 7047864"/>
              <a:gd name="connsiteY24" fmla="*/ 2698595 h 2740596"/>
              <a:gd name="connsiteX25" fmla="*/ 5820937 w 7047864"/>
              <a:gd name="connsiteY25" fmla="*/ 2732049 h 2740596"/>
              <a:gd name="connsiteX26" fmla="*/ 6735337 w 7047864"/>
              <a:gd name="connsiteY26" fmla="*/ 2665142 h 2740596"/>
              <a:gd name="connsiteX27" fmla="*/ 6858000 w 7047864"/>
              <a:gd name="connsiteY27" fmla="*/ 2598234 h 2740596"/>
              <a:gd name="connsiteX28" fmla="*/ 6958361 w 7047864"/>
              <a:gd name="connsiteY28" fmla="*/ 2520176 h 2740596"/>
              <a:gd name="connsiteX29" fmla="*/ 7025268 w 7047864"/>
              <a:gd name="connsiteY29" fmla="*/ 2419815 h 2740596"/>
              <a:gd name="connsiteX30" fmla="*/ 7047571 w 7047864"/>
              <a:gd name="connsiteY30" fmla="*/ 2330605 h 2740596"/>
              <a:gd name="connsiteX31" fmla="*/ 6679581 w 7047864"/>
              <a:gd name="connsiteY31" fmla="*/ 1761893 h 2740596"/>
              <a:gd name="connsiteX32" fmla="*/ 6389649 w 7047864"/>
              <a:gd name="connsiteY32" fmla="*/ 1416205 h 2740596"/>
              <a:gd name="connsiteX33" fmla="*/ 6144322 w 7047864"/>
              <a:gd name="connsiteY33" fmla="*/ 1159727 h 2740596"/>
              <a:gd name="connsiteX34" fmla="*/ 5988205 w 7047864"/>
              <a:gd name="connsiteY34" fmla="*/ 1014761 h 2740596"/>
              <a:gd name="connsiteX35" fmla="*/ 5798634 w 7047864"/>
              <a:gd name="connsiteY35" fmla="*/ 858644 h 2740596"/>
              <a:gd name="connsiteX36" fmla="*/ 5586761 w 7047864"/>
              <a:gd name="connsiteY36" fmla="*/ 724829 h 2740596"/>
              <a:gd name="connsiteX37" fmla="*/ 4895385 w 7047864"/>
              <a:gd name="connsiteY37" fmla="*/ 412595 h 2740596"/>
              <a:gd name="connsiteX38" fmla="*/ 3836020 w 7047864"/>
              <a:gd name="connsiteY38" fmla="*/ 100361 h 2740596"/>
              <a:gd name="connsiteX39" fmla="*/ 3590693 w 7047864"/>
              <a:gd name="connsiteY39" fmla="*/ 55756 h 2740596"/>
              <a:gd name="connsiteX40" fmla="*/ 3490332 w 7047864"/>
              <a:gd name="connsiteY40" fmla="*/ 44605 h 2740596"/>
              <a:gd name="connsiteX41" fmla="*/ 2854712 w 7047864"/>
              <a:gd name="connsiteY41"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657922 w 7047864"/>
              <a:gd name="connsiteY14" fmla="*/ 1293542 h 2740596"/>
              <a:gd name="connsiteX15" fmla="*/ 892098 w 7047864"/>
              <a:gd name="connsiteY15" fmla="*/ 1449659 h 2740596"/>
              <a:gd name="connsiteX16" fmla="*/ 1338146 w 7047864"/>
              <a:gd name="connsiteY16" fmla="*/ 1661532 h 2740596"/>
              <a:gd name="connsiteX17" fmla="*/ 1505415 w 7047864"/>
              <a:gd name="connsiteY17" fmla="*/ 1773044 h 2740596"/>
              <a:gd name="connsiteX18" fmla="*/ 1683834 w 7047864"/>
              <a:gd name="connsiteY18" fmla="*/ 1873405 h 2740596"/>
              <a:gd name="connsiteX19" fmla="*/ 1884556 w 7047864"/>
              <a:gd name="connsiteY19" fmla="*/ 2007220 h 2740596"/>
              <a:gd name="connsiteX20" fmla="*/ 3300761 w 7047864"/>
              <a:gd name="connsiteY20" fmla="*/ 2564781 h 2740596"/>
              <a:gd name="connsiteX21" fmla="*/ 4705815 w 7047864"/>
              <a:gd name="connsiteY21" fmla="*/ 2609385 h 2740596"/>
              <a:gd name="connsiteX22" fmla="*/ 5218771 w 7047864"/>
              <a:gd name="connsiteY22" fmla="*/ 2676293 h 2740596"/>
              <a:gd name="connsiteX23" fmla="*/ 5508703 w 7047864"/>
              <a:gd name="connsiteY23" fmla="*/ 2698595 h 2740596"/>
              <a:gd name="connsiteX24" fmla="*/ 5820937 w 7047864"/>
              <a:gd name="connsiteY24" fmla="*/ 2732049 h 2740596"/>
              <a:gd name="connsiteX25" fmla="*/ 6735337 w 7047864"/>
              <a:gd name="connsiteY25" fmla="*/ 2665142 h 2740596"/>
              <a:gd name="connsiteX26" fmla="*/ 6858000 w 7047864"/>
              <a:gd name="connsiteY26" fmla="*/ 2598234 h 2740596"/>
              <a:gd name="connsiteX27" fmla="*/ 6958361 w 7047864"/>
              <a:gd name="connsiteY27" fmla="*/ 2520176 h 2740596"/>
              <a:gd name="connsiteX28" fmla="*/ 7025268 w 7047864"/>
              <a:gd name="connsiteY28" fmla="*/ 2419815 h 2740596"/>
              <a:gd name="connsiteX29" fmla="*/ 7047571 w 7047864"/>
              <a:gd name="connsiteY29" fmla="*/ 2330605 h 2740596"/>
              <a:gd name="connsiteX30" fmla="*/ 6679581 w 7047864"/>
              <a:gd name="connsiteY30" fmla="*/ 1761893 h 2740596"/>
              <a:gd name="connsiteX31" fmla="*/ 6389649 w 7047864"/>
              <a:gd name="connsiteY31" fmla="*/ 1416205 h 2740596"/>
              <a:gd name="connsiteX32" fmla="*/ 6144322 w 7047864"/>
              <a:gd name="connsiteY32" fmla="*/ 1159727 h 2740596"/>
              <a:gd name="connsiteX33" fmla="*/ 5988205 w 7047864"/>
              <a:gd name="connsiteY33" fmla="*/ 1014761 h 2740596"/>
              <a:gd name="connsiteX34" fmla="*/ 5798634 w 7047864"/>
              <a:gd name="connsiteY34" fmla="*/ 858644 h 2740596"/>
              <a:gd name="connsiteX35" fmla="*/ 5586761 w 7047864"/>
              <a:gd name="connsiteY35" fmla="*/ 724829 h 2740596"/>
              <a:gd name="connsiteX36" fmla="*/ 4895385 w 7047864"/>
              <a:gd name="connsiteY36" fmla="*/ 412595 h 2740596"/>
              <a:gd name="connsiteX37" fmla="*/ 3836020 w 7047864"/>
              <a:gd name="connsiteY37" fmla="*/ 100361 h 2740596"/>
              <a:gd name="connsiteX38" fmla="*/ 3590693 w 7047864"/>
              <a:gd name="connsiteY38" fmla="*/ 55756 h 2740596"/>
              <a:gd name="connsiteX39" fmla="*/ 3490332 w 7047864"/>
              <a:gd name="connsiteY39" fmla="*/ 44605 h 2740596"/>
              <a:gd name="connsiteX40" fmla="*/ 2854712 w 7047864"/>
              <a:gd name="connsiteY40"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657922 w 7047864"/>
              <a:gd name="connsiteY14" fmla="*/ 1293542 h 2740596"/>
              <a:gd name="connsiteX15" fmla="*/ 892098 w 7047864"/>
              <a:gd name="connsiteY15" fmla="*/ 1449659 h 2740596"/>
              <a:gd name="connsiteX16" fmla="*/ 1338146 w 7047864"/>
              <a:gd name="connsiteY16" fmla="*/ 1661532 h 2740596"/>
              <a:gd name="connsiteX17" fmla="*/ 1505415 w 7047864"/>
              <a:gd name="connsiteY17" fmla="*/ 1773044 h 2740596"/>
              <a:gd name="connsiteX18" fmla="*/ 1683834 w 7047864"/>
              <a:gd name="connsiteY18" fmla="*/ 1873405 h 2740596"/>
              <a:gd name="connsiteX19" fmla="*/ 1884556 w 7047864"/>
              <a:gd name="connsiteY19" fmla="*/ 2007220 h 2740596"/>
              <a:gd name="connsiteX20" fmla="*/ 2877015 w 7047864"/>
              <a:gd name="connsiteY20" fmla="*/ 2029522 h 2740596"/>
              <a:gd name="connsiteX21" fmla="*/ 4705815 w 7047864"/>
              <a:gd name="connsiteY21" fmla="*/ 2609385 h 2740596"/>
              <a:gd name="connsiteX22" fmla="*/ 5218771 w 7047864"/>
              <a:gd name="connsiteY22" fmla="*/ 2676293 h 2740596"/>
              <a:gd name="connsiteX23" fmla="*/ 5508703 w 7047864"/>
              <a:gd name="connsiteY23" fmla="*/ 2698595 h 2740596"/>
              <a:gd name="connsiteX24" fmla="*/ 5820937 w 7047864"/>
              <a:gd name="connsiteY24" fmla="*/ 2732049 h 2740596"/>
              <a:gd name="connsiteX25" fmla="*/ 6735337 w 7047864"/>
              <a:gd name="connsiteY25" fmla="*/ 2665142 h 2740596"/>
              <a:gd name="connsiteX26" fmla="*/ 6858000 w 7047864"/>
              <a:gd name="connsiteY26" fmla="*/ 2598234 h 2740596"/>
              <a:gd name="connsiteX27" fmla="*/ 6958361 w 7047864"/>
              <a:gd name="connsiteY27" fmla="*/ 2520176 h 2740596"/>
              <a:gd name="connsiteX28" fmla="*/ 7025268 w 7047864"/>
              <a:gd name="connsiteY28" fmla="*/ 2419815 h 2740596"/>
              <a:gd name="connsiteX29" fmla="*/ 7047571 w 7047864"/>
              <a:gd name="connsiteY29" fmla="*/ 2330605 h 2740596"/>
              <a:gd name="connsiteX30" fmla="*/ 6679581 w 7047864"/>
              <a:gd name="connsiteY30" fmla="*/ 1761893 h 2740596"/>
              <a:gd name="connsiteX31" fmla="*/ 6389649 w 7047864"/>
              <a:gd name="connsiteY31" fmla="*/ 1416205 h 2740596"/>
              <a:gd name="connsiteX32" fmla="*/ 6144322 w 7047864"/>
              <a:gd name="connsiteY32" fmla="*/ 1159727 h 2740596"/>
              <a:gd name="connsiteX33" fmla="*/ 5988205 w 7047864"/>
              <a:gd name="connsiteY33" fmla="*/ 1014761 h 2740596"/>
              <a:gd name="connsiteX34" fmla="*/ 5798634 w 7047864"/>
              <a:gd name="connsiteY34" fmla="*/ 858644 h 2740596"/>
              <a:gd name="connsiteX35" fmla="*/ 5586761 w 7047864"/>
              <a:gd name="connsiteY35" fmla="*/ 724829 h 2740596"/>
              <a:gd name="connsiteX36" fmla="*/ 4895385 w 7047864"/>
              <a:gd name="connsiteY36" fmla="*/ 412595 h 2740596"/>
              <a:gd name="connsiteX37" fmla="*/ 3836020 w 7047864"/>
              <a:gd name="connsiteY37" fmla="*/ 100361 h 2740596"/>
              <a:gd name="connsiteX38" fmla="*/ 3590693 w 7047864"/>
              <a:gd name="connsiteY38" fmla="*/ 55756 h 2740596"/>
              <a:gd name="connsiteX39" fmla="*/ 3490332 w 7047864"/>
              <a:gd name="connsiteY39" fmla="*/ 44605 h 2740596"/>
              <a:gd name="connsiteX40" fmla="*/ 2854712 w 7047864"/>
              <a:gd name="connsiteY40"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657922 w 7047864"/>
              <a:gd name="connsiteY14" fmla="*/ 1293542 h 2740596"/>
              <a:gd name="connsiteX15" fmla="*/ 892098 w 7047864"/>
              <a:gd name="connsiteY15" fmla="*/ 1449659 h 2740596"/>
              <a:gd name="connsiteX16" fmla="*/ 1338146 w 7047864"/>
              <a:gd name="connsiteY16" fmla="*/ 1661532 h 2740596"/>
              <a:gd name="connsiteX17" fmla="*/ 1505415 w 7047864"/>
              <a:gd name="connsiteY17" fmla="*/ 1773044 h 2740596"/>
              <a:gd name="connsiteX18" fmla="*/ 1683834 w 7047864"/>
              <a:gd name="connsiteY18" fmla="*/ 1873405 h 2740596"/>
              <a:gd name="connsiteX19" fmla="*/ 2877015 w 7047864"/>
              <a:gd name="connsiteY19" fmla="*/ 2029522 h 2740596"/>
              <a:gd name="connsiteX20" fmla="*/ 4705815 w 7047864"/>
              <a:gd name="connsiteY20" fmla="*/ 2609385 h 2740596"/>
              <a:gd name="connsiteX21" fmla="*/ 5218771 w 7047864"/>
              <a:gd name="connsiteY21" fmla="*/ 2676293 h 2740596"/>
              <a:gd name="connsiteX22" fmla="*/ 5508703 w 7047864"/>
              <a:gd name="connsiteY22" fmla="*/ 2698595 h 2740596"/>
              <a:gd name="connsiteX23" fmla="*/ 5820937 w 7047864"/>
              <a:gd name="connsiteY23" fmla="*/ 2732049 h 2740596"/>
              <a:gd name="connsiteX24" fmla="*/ 6735337 w 7047864"/>
              <a:gd name="connsiteY24" fmla="*/ 2665142 h 2740596"/>
              <a:gd name="connsiteX25" fmla="*/ 6858000 w 7047864"/>
              <a:gd name="connsiteY25" fmla="*/ 2598234 h 2740596"/>
              <a:gd name="connsiteX26" fmla="*/ 6958361 w 7047864"/>
              <a:gd name="connsiteY26" fmla="*/ 2520176 h 2740596"/>
              <a:gd name="connsiteX27" fmla="*/ 7025268 w 7047864"/>
              <a:gd name="connsiteY27" fmla="*/ 2419815 h 2740596"/>
              <a:gd name="connsiteX28" fmla="*/ 7047571 w 7047864"/>
              <a:gd name="connsiteY28" fmla="*/ 2330605 h 2740596"/>
              <a:gd name="connsiteX29" fmla="*/ 6679581 w 7047864"/>
              <a:gd name="connsiteY29" fmla="*/ 1761893 h 2740596"/>
              <a:gd name="connsiteX30" fmla="*/ 6389649 w 7047864"/>
              <a:gd name="connsiteY30" fmla="*/ 1416205 h 2740596"/>
              <a:gd name="connsiteX31" fmla="*/ 6144322 w 7047864"/>
              <a:gd name="connsiteY31" fmla="*/ 1159727 h 2740596"/>
              <a:gd name="connsiteX32" fmla="*/ 5988205 w 7047864"/>
              <a:gd name="connsiteY32" fmla="*/ 1014761 h 2740596"/>
              <a:gd name="connsiteX33" fmla="*/ 5798634 w 7047864"/>
              <a:gd name="connsiteY33" fmla="*/ 858644 h 2740596"/>
              <a:gd name="connsiteX34" fmla="*/ 5586761 w 7047864"/>
              <a:gd name="connsiteY34" fmla="*/ 724829 h 2740596"/>
              <a:gd name="connsiteX35" fmla="*/ 4895385 w 7047864"/>
              <a:gd name="connsiteY35" fmla="*/ 412595 h 2740596"/>
              <a:gd name="connsiteX36" fmla="*/ 3836020 w 7047864"/>
              <a:gd name="connsiteY36" fmla="*/ 100361 h 2740596"/>
              <a:gd name="connsiteX37" fmla="*/ 3590693 w 7047864"/>
              <a:gd name="connsiteY37" fmla="*/ 55756 h 2740596"/>
              <a:gd name="connsiteX38" fmla="*/ 3490332 w 7047864"/>
              <a:gd name="connsiteY38" fmla="*/ 44605 h 2740596"/>
              <a:gd name="connsiteX39" fmla="*/ 2854712 w 7047864"/>
              <a:gd name="connsiteY39"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657922 w 7047864"/>
              <a:gd name="connsiteY14" fmla="*/ 1293542 h 2740596"/>
              <a:gd name="connsiteX15" fmla="*/ 892098 w 7047864"/>
              <a:gd name="connsiteY15" fmla="*/ 1449659 h 2740596"/>
              <a:gd name="connsiteX16" fmla="*/ 1338146 w 7047864"/>
              <a:gd name="connsiteY16" fmla="*/ 1661532 h 2740596"/>
              <a:gd name="connsiteX17" fmla="*/ 1505415 w 7047864"/>
              <a:gd name="connsiteY17" fmla="*/ 1773044 h 2740596"/>
              <a:gd name="connsiteX18" fmla="*/ 2877015 w 7047864"/>
              <a:gd name="connsiteY18" fmla="*/ 2029522 h 2740596"/>
              <a:gd name="connsiteX19" fmla="*/ 4705815 w 7047864"/>
              <a:gd name="connsiteY19" fmla="*/ 2609385 h 2740596"/>
              <a:gd name="connsiteX20" fmla="*/ 5218771 w 7047864"/>
              <a:gd name="connsiteY20" fmla="*/ 2676293 h 2740596"/>
              <a:gd name="connsiteX21" fmla="*/ 5508703 w 7047864"/>
              <a:gd name="connsiteY21" fmla="*/ 2698595 h 2740596"/>
              <a:gd name="connsiteX22" fmla="*/ 5820937 w 7047864"/>
              <a:gd name="connsiteY22" fmla="*/ 2732049 h 2740596"/>
              <a:gd name="connsiteX23" fmla="*/ 6735337 w 7047864"/>
              <a:gd name="connsiteY23" fmla="*/ 2665142 h 2740596"/>
              <a:gd name="connsiteX24" fmla="*/ 6858000 w 7047864"/>
              <a:gd name="connsiteY24" fmla="*/ 2598234 h 2740596"/>
              <a:gd name="connsiteX25" fmla="*/ 6958361 w 7047864"/>
              <a:gd name="connsiteY25" fmla="*/ 2520176 h 2740596"/>
              <a:gd name="connsiteX26" fmla="*/ 7025268 w 7047864"/>
              <a:gd name="connsiteY26" fmla="*/ 2419815 h 2740596"/>
              <a:gd name="connsiteX27" fmla="*/ 7047571 w 7047864"/>
              <a:gd name="connsiteY27" fmla="*/ 2330605 h 2740596"/>
              <a:gd name="connsiteX28" fmla="*/ 6679581 w 7047864"/>
              <a:gd name="connsiteY28" fmla="*/ 1761893 h 2740596"/>
              <a:gd name="connsiteX29" fmla="*/ 6389649 w 7047864"/>
              <a:gd name="connsiteY29" fmla="*/ 1416205 h 2740596"/>
              <a:gd name="connsiteX30" fmla="*/ 6144322 w 7047864"/>
              <a:gd name="connsiteY30" fmla="*/ 1159727 h 2740596"/>
              <a:gd name="connsiteX31" fmla="*/ 5988205 w 7047864"/>
              <a:gd name="connsiteY31" fmla="*/ 1014761 h 2740596"/>
              <a:gd name="connsiteX32" fmla="*/ 5798634 w 7047864"/>
              <a:gd name="connsiteY32" fmla="*/ 858644 h 2740596"/>
              <a:gd name="connsiteX33" fmla="*/ 5586761 w 7047864"/>
              <a:gd name="connsiteY33" fmla="*/ 724829 h 2740596"/>
              <a:gd name="connsiteX34" fmla="*/ 4895385 w 7047864"/>
              <a:gd name="connsiteY34" fmla="*/ 412595 h 2740596"/>
              <a:gd name="connsiteX35" fmla="*/ 3836020 w 7047864"/>
              <a:gd name="connsiteY35" fmla="*/ 100361 h 2740596"/>
              <a:gd name="connsiteX36" fmla="*/ 3590693 w 7047864"/>
              <a:gd name="connsiteY36" fmla="*/ 55756 h 2740596"/>
              <a:gd name="connsiteX37" fmla="*/ 3490332 w 7047864"/>
              <a:gd name="connsiteY37" fmla="*/ 44605 h 2740596"/>
              <a:gd name="connsiteX38" fmla="*/ 2854712 w 7047864"/>
              <a:gd name="connsiteY38"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657922 w 7047864"/>
              <a:gd name="connsiteY14" fmla="*/ 1293542 h 2740596"/>
              <a:gd name="connsiteX15" fmla="*/ 892098 w 7047864"/>
              <a:gd name="connsiteY15" fmla="*/ 1449659 h 2740596"/>
              <a:gd name="connsiteX16" fmla="*/ 1338146 w 7047864"/>
              <a:gd name="connsiteY16" fmla="*/ 1661532 h 2740596"/>
              <a:gd name="connsiteX17" fmla="*/ 2877015 w 7047864"/>
              <a:gd name="connsiteY17" fmla="*/ 2029522 h 2740596"/>
              <a:gd name="connsiteX18" fmla="*/ 4705815 w 7047864"/>
              <a:gd name="connsiteY18" fmla="*/ 2609385 h 2740596"/>
              <a:gd name="connsiteX19" fmla="*/ 5218771 w 7047864"/>
              <a:gd name="connsiteY19" fmla="*/ 2676293 h 2740596"/>
              <a:gd name="connsiteX20" fmla="*/ 5508703 w 7047864"/>
              <a:gd name="connsiteY20" fmla="*/ 2698595 h 2740596"/>
              <a:gd name="connsiteX21" fmla="*/ 5820937 w 7047864"/>
              <a:gd name="connsiteY21" fmla="*/ 2732049 h 2740596"/>
              <a:gd name="connsiteX22" fmla="*/ 6735337 w 7047864"/>
              <a:gd name="connsiteY22" fmla="*/ 2665142 h 2740596"/>
              <a:gd name="connsiteX23" fmla="*/ 6858000 w 7047864"/>
              <a:gd name="connsiteY23" fmla="*/ 2598234 h 2740596"/>
              <a:gd name="connsiteX24" fmla="*/ 6958361 w 7047864"/>
              <a:gd name="connsiteY24" fmla="*/ 2520176 h 2740596"/>
              <a:gd name="connsiteX25" fmla="*/ 7025268 w 7047864"/>
              <a:gd name="connsiteY25" fmla="*/ 2419815 h 2740596"/>
              <a:gd name="connsiteX26" fmla="*/ 7047571 w 7047864"/>
              <a:gd name="connsiteY26" fmla="*/ 2330605 h 2740596"/>
              <a:gd name="connsiteX27" fmla="*/ 6679581 w 7047864"/>
              <a:gd name="connsiteY27" fmla="*/ 1761893 h 2740596"/>
              <a:gd name="connsiteX28" fmla="*/ 6389649 w 7047864"/>
              <a:gd name="connsiteY28" fmla="*/ 1416205 h 2740596"/>
              <a:gd name="connsiteX29" fmla="*/ 6144322 w 7047864"/>
              <a:gd name="connsiteY29" fmla="*/ 1159727 h 2740596"/>
              <a:gd name="connsiteX30" fmla="*/ 5988205 w 7047864"/>
              <a:gd name="connsiteY30" fmla="*/ 1014761 h 2740596"/>
              <a:gd name="connsiteX31" fmla="*/ 5798634 w 7047864"/>
              <a:gd name="connsiteY31" fmla="*/ 858644 h 2740596"/>
              <a:gd name="connsiteX32" fmla="*/ 5586761 w 7047864"/>
              <a:gd name="connsiteY32" fmla="*/ 724829 h 2740596"/>
              <a:gd name="connsiteX33" fmla="*/ 4895385 w 7047864"/>
              <a:gd name="connsiteY33" fmla="*/ 412595 h 2740596"/>
              <a:gd name="connsiteX34" fmla="*/ 3836020 w 7047864"/>
              <a:gd name="connsiteY34" fmla="*/ 100361 h 2740596"/>
              <a:gd name="connsiteX35" fmla="*/ 3590693 w 7047864"/>
              <a:gd name="connsiteY35" fmla="*/ 55756 h 2740596"/>
              <a:gd name="connsiteX36" fmla="*/ 3490332 w 7047864"/>
              <a:gd name="connsiteY36" fmla="*/ 44605 h 2740596"/>
              <a:gd name="connsiteX37" fmla="*/ 2854712 w 7047864"/>
              <a:gd name="connsiteY37"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657922 w 7047864"/>
              <a:gd name="connsiteY14" fmla="*/ 1293542 h 2740596"/>
              <a:gd name="connsiteX15" fmla="*/ 892098 w 7047864"/>
              <a:gd name="connsiteY15" fmla="*/ 1449659 h 2740596"/>
              <a:gd name="connsiteX16" fmla="*/ 1828800 w 7047864"/>
              <a:gd name="connsiteY16" fmla="*/ 1471961 h 2740596"/>
              <a:gd name="connsiteX17" fmla="*/ 2877015 w 7047864"/>
              <a:gd name="connsiteY17" fmla="*/ 2029522 h 2740596"/>
              <a:gd name="connsiteX18" fmla="*/ 4705815 w 7047864"/>
              <a:gd name="connsiteY18" fmla="*/ 2609385 h 2740596"/>
              <a:gd name="connsiteX19" fmla="*/ 5218771 w 7047864"/>
              <a:gd name="connsiteY19" fmla="*/ 2676293 h 2740596"/>
              <a:gd name="connsiteX20" fmla="*/ 5508703 w 7047864"/>
              <a:gd name="connsiteY20" fmla="*/ 2698595 h 2740596"/>
              <a:gd name="connsiteX21" fmla="*/ 5820937 w 7047864"/>
              <a:gd name="connsiteY21" fmla="*/ 2732049 h 2740596"/>
              <a:gd name="connsiteX22" fmla="*/ 6735337 w 7047864"/>
              <a:gd name="connsiteY22" fmla="*/ 2665142 h 2740596"/>
              <a:gd name="connsiteX23" fmla="*/ 6858000 w 7047864"/>
              <a:gd name="connsiteY23" fmla="*/ 2598234 h 2740596"/>
              <a:gd name="connsiteX24" fmla="*/ 6958361 w 7047864"/>
              <a:gd name="connsiteY24" fmla="*/ 2520176 h 2740596"/>
              <a:gd name="connsiteX25" fmla="*/ 7025268 w 7047864"/>
              <a:gd name="connsiteY25" fmla="*/ 2419815 h 2740596"/>
              <a:gd name="connsiteX26" fmla="*/ 7047571 w 7047864"/>
              <a:gd name="connsiteY26" fmla="*/ 2330605 h 2740596"/>
              <a:gd name="connsiteX27" fmla="*/ 6679581 w 7047864"/>
              <a:gd name="connsiteY27" fmla="*/ 1761893 h 2740596"/>
              <a:gd name="connsiteX28" fmla="*/ 6389649 w 7047864"/>
              <a:gd name="connsiteY28" fmla="*/ 1416205 h 2740596"/>
              <a:gd name="connsiteX29" fmla="*/ 6144322 w 7047864"/>
              <a:gd name="connsiteY29" fmla="*/ 1159727 h 2740596"/>
              <a:gd name="connsiteX30" fmla="*/ 5988205 w 7047864"/>
              <a:gd name="connsiteY30" fmla="*/ 1014761 h 2740596"/>
              <a:gd name="connsiteX31" fmla="*/ 5798634 w 7047864"/>
              <a:gd name="connsiteY31" fmla="*/ 858644 h 2740596"/>
              <a:gd name="connsiteX32" fmla="*/ 5586761 w 7047864"/>
              <a:gd name="connsiteY32" fmla="*/ 724829 h 2740596"/>
              <a:gd name="connsiteX33" fmla="*/ 4895385 w 7047864"/>
              <a:gd name="connsiteY33" fmla="*/ 412595 h 2740596"/>
              <a:gd name="connsiteX34" fmla="*/ 3836020 w 7047864"/>
              <a:gd name="connsiteY34" fmla="*/ 100361 h 2740596"/>
              <a:gd name="connsiteX35" fmla="*/ 3590693 w 7047864"/>
              <a:gd name="connsiteY35" fmla="*/ 55756 h 2740596"/>
              <a:gd name="connsiteX36" fmla="*/ 3490332 w 7047864"/>
              <a:gd name="connsiteY36" fmla="*/ 44605 h 2740596"/>
              <a:gd name="connsiteX37" fmla="*/ 2854712 w 7047864"/>
              <a:gd name="connsiteY37"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657922 w 7047864"/>
              <a:gd name="connsiteY14" fmla="*/ 1293542 h 2740596"/>
              <a:gd name="connsiteX15" fmla="*/ 1828800 w 7047864"/>
              <a:gd name="connsiteY15" fmla="*/ 1471961 h 2740596"/>
              <a:gd name="connsiteX16" fmla="*/ 2877015 w 7047864"/>
              <a:gd name="connsiteY16" fmla="*/ 2029522 h 2740596"/>
              <a:gd name="connsiteX17" fmla="*/ 4705815 w 7047864"/>
              <a:gd name="connsiteY17" fmla="*/ 2609385 h 2740596"/>
              <a:gd name="connsiteX18" fmla="*/ 5218771 w 7047864"/>
              <a:gd name="connsiteY18" fmla="*/ 2676293 h 2740596"/>
              <a:gd name="connsiteX19" fmla="*/ 5508703 w 7047864"/>
              <a:gd name="connsiteY19" fmla="*/ 2698595 h 2740596"/>
              <a:gd name="connsiteX20" fmla="*/ 5820937 w 7047864"/>
              <a:gd name="connsiteY20" fmla="*/ 2732049 h 2740596"/>
              <a:gd name="connsiteX21" fmla="*/ 6735337 w 7047864"/>
              <a:gd name="connsiteY21" fmla="*/ 2665142 h 2740596"/>
              <a:gd name="connsiteX22" fmla="*/ 6858000 w 7047864"/>
              <a:gd name="connsiteY22" fmla="*/ 2598234 h 2740596"/>
              <a:gd name="connsiteX23" fmla="*/ 6958361 w 7047864"/>
              <a:gd name="connsiteY23" fmla="*/ 2520176 h 2740596"/>
              <a:gd name="connsiteX24" fmla="*/ 7025268 w 7047864"/>
              <a:gd name="connsiteY24" fmla="*/ 2419815 h 2740596"/>
              <a:gd name="connsiteX25" fmla="*/ 7047571 w 7047864"/>
              <a:gd name="connsiteY25" fmla="*/ 2330605 h 2740596"/>
              <a:gd name="connsiteX26" fmla="*/ 6679581 w 7047864"/>
              <a:gd name="connsiteY26" fmla="*/ 1761893 h 2740596"/>
              <a:gd name="connsiteX27" fmla="*/ 6389649 w 7047864"/>
              <a:gd name="connsiteY27" fmla="*/ 1416205 h 2740596"/>
              <a:gd name="connsiteX28" fmla="*/ 6144322 w 7047864"/>
              <a:gd name="connsiteY28" fmla="*/ 1159727 h 2740596"/>
              <a:gd name="connsiteX29" fmla="*/ 5988205 w 7047864"/>
              <a:gd name="connsiteY29" fmla="*/ 1014761 h 2740596"/>
              <a:gd name="connsiteX30" fmla="*/ 5798634 w 7047864"/>
              <a:gd name="connsiteY30" fmla="*/ 858644 h 2740596"/>
              <a:gd name="connsiteX31" fmla="*/ 5586761 w 7047864"/>
              <a:gd name="connsiteY31" fmla="*/ 724829 h 2740596"/>
              <a:gd name="connsiteX32" fmla="*/ 4895385 w 7047864"/>
              <a:gd name="connsiteY32" fmla="*/ 412595 h 2740596"/>
              <a:gd name="connsiteX33" fmla="*/ 3836020 w 7047864"/>
              <a:gd name="connsiteY33" fmla="*/ 100361 h 2740596"/>
              <a:gd name="connsiteX34" fmla="*/ 3590693 w 7047864"/>
              <a:gd name="connsiteY34" fmla="*/ 55756 h 2740596"/>
              <a:gd name="connsiteX35" fmla="*/ 3490332 w 7047864"/>
              <a:gd name="connsiteY35" fmla="*/ 44605 h 2740596"/>
              <a:gd name="connsiteX36" fmla="*/ 2854712 w 7047864"/>
              <a:gd name="connsiteY36"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1828800 w 7047864"/>
              <a:gd name="connsiteY14" fmla="*/ 1471961 h 2740596"/>
              <a:gd name="connsiteX15" fmla="*/ 2877015 w 7047864"/>
              <a:gd name="connsiteY15" fmla="*/ 2029522 h 2740596"/>
              <a:gd name="connsiteX16" fmla="*/ 4705815 w 7047864"/>
              <a:gd name="connsiteY16" fmla="*/ 2609385 h 2740596"/>
              <a:gd name="connsiteX17" fmla="*/ 5218771 w 7047864"/>
              <a:gd name="connsiteY17" fmla="*/ 2676293 h 2740596"/>
              <a:gd name="connsiteX18" fmla="*/ 5508703 w 7047864"/>
              <a:gd name="connsiteY18" fmla="*/ 2698595 h 2740596"/>
              <a:gd name="connsiteX19" fmla="*/ 5820937 w 7047864"/>
              <a:gd name="connsiteY19" fmla="*/ 2732049 h 2740596"/>
              <a:gd name="connsiteX20" fmla="*/ 6735337 w 7047864"/>
              <a:gd name="connsiteY20" fmla="*/ 2665142 h 2740596"/>
              <a:gd name="connsiteX21" fmla="*/ 6858000 w 7047864"/>
              <a:gd name="connsiteY21" fmla="*/ 2598234 h 2740596"/>
              <a:gd name="connsiteX22" fmla="*/ 6958361 w 7047864"/>
              <a:gd name="connsiteY22" fmla="*/ 2520176 h 2740596"/>
              <a:gd name="connsiteX23" fmla="*/ 7025268 w 7047864"/>
              <a:gd name="connsiteY23" fmla="*/ 2419815 h 2740596"/>
              <a:gd name="connsiteX24" fmla="*/ 7047571 w 7047864"/>
              <a:gd name="connsiteY24" fmla="*/ 2330605 h 2740596"/>
              <a:gd name="connsiteX25" fmla="*/ 6679581 w 7047864"/>
              <a:gd name="connsiteY25" fmla="*/ 1761893 h 2740596"/>
              <a:gd name="connsiteX26" fmla="*/ 6389649 w 7047864"/>
              <a:gd name="connsiteY26" fmla="*/ 1416205 h 2740596"/>
              <a:gd name="connsiteX27" fmla="*/ 6144322 w 7047864"/>
              <a:gd name="connsiteY27" fmla="*/ 1159727 h 2740596"/>
              <a:gd name="connsiteX28" fmla="*/ 5988205 w 7047864"/>
              <a:gd name="connsiteY28" fmla="*/ 1014761 h 2740596"/>
              <a:gd name="connsiteX29" fmla="*/ 5798634 w 7047864"/>
              <a:gd name="connsiteY29" fmla="*/ 858644 h 2740596"/>
              <a:gd name="connsiteX30" fmla="*/ 5586761 w 7047864"/>
              <a:gd name="connsiteY30" fmla="*/ 724829 h 2740596"/>
              <a:gd name="connsiteX31" fmla="*/ 4895385 w 7047864"/>
              <a:gd name="connsiteY31" fmla="*/ 412595 h 2740596"/>
              <a:gd name="connsiteX32" fmla="*/ 3836020 w 7047864"/>
              <a:gd name="connsiteY32" fmla="*/ 100361 h 2740596"/>
              <a:gd name="connsiteX33" fmla="*/ 3590693 w 7047864"/>
              <a:gd name="connsiteY33" fmla="*/ 55756 h 2740596"/>
              <a:gd name="connsiteX34" fmla="*/ 3490332 w 7047864"/>
              <a:gd name="connsiteY34" fmla="*/ 44605 h 2740596"/>
              <a:gd name="connsiteX35" fmla="*/ 2854712 w 7047864"/>
              <a:gd name="connsiteY35" fmla="*/ 33454 h 2740596"/>
              <a:gd name="connsiteX0" fmla="*/ 2854712 w 7047864"/>
              <a:gd name="connsiteY0" fmla="*/ 33454 h 2740596"/>
              <a:gd name="connsiteX1" fmla="*/ 2854712 w 7047864"/>
              <a:gd name="connsiteY1" fmla="*/ 33454 h 2740596"/>
              <a:gd name="connsiteX2" fmla="*/ 1561171 w 7047864"/>
              <a:gd name="connsiteY2" fmla="*/ 11151 h 2740596"/>
              <a:gd name="connsiteX3" fmla="*/ 1260088 w 7047864"/>
              <a:gd name="connsiteY3" fmla="*/ 0 h 2740596"/>
              <a:gd name="connsiteX4" fmla="*/ 334537 w 7047864"/>
              <a:gd name="connsiteY4" fmla="*/ 22303 h 2740596"/>
              <a:gd name="connsiteX5" fmla="*/ 256478 w 7047864"/>
              <a:gd name="connsiteY5" fmla="*/ 66907 h 2740596"/>
              <a:gd name="connsiteX6" fmla="*/ 144966 w 7047864"/>
              <a:gd name="connsiteY6" fmla="*/ 144966 h 2740596"/>
              <a:gd name="connsiteX7" fmla="*/ 122663 w 7047864"/>
              <a:gd name="connsiteY7" fmla="*/ 189571 h 2740596"/>
              <a:gd name="connsiteX8" fmla="*/ 66907 w 7047864"/>
              <a:gd name="connsiteY8" fmla="*/ 256478 h 2740596"/>
              <a:gd name="connsiteX9" fmla="*/ 0 w 7047864"/>
              <a:gd name="connsiteY9" fmla="*/ 434898 h 2740596"/>
              <a:gd name="connsiteX10" fmla="*/ 33454 w 7047864"/>
              <a:gd name="connsiteY10" fmla="*/ 802888 h 2740596"/>
              <a:gd name="connsiteX11" fmla="*/ 133815 w 7047864"/>
              <a:gd name="connsiteY11" fmla="*/ 892098 h 2740596"/>
              <a:gd name="connsiteX12" fmla="*/ 267629 w 7047864"/>
              <a:gd name="connsiteY12" fmla="*/ 1025912 h 2740596"/>
              <a:gd name="connsiteX13" fmla="*/ 512956 w 7047864"/>
              <a:gd name="connsiteY13" fmla="*/ 1215483 h 2740596"/>
              <a:gd name="connsiteX14" fmla="*/ 1828800 w 7047864"/>
              <a:gd name="connsiteY14" fmla="*/ 1471961 h 2740596"/>
              <a:gd name="connsiteX15" fmla="*/ 2877015 w 7047864"/>
              <a:gd name="connsiteY15" fmla="*/ 2029522 h 2740596"/>
              <a:gd name="connsiteX16" fmla="*/ 5218771 w 7047864"/>
              <a:gd name="connsiteY16" fmla="*/ 2676293 h 2740596"/>
              <a:gd name="connsiteX17" fmla="*/ 5508703 w 7047864"/>
              <a:gd name="connsiteY17" fmla="*/ 2698595 h 2740596"/>
              <a:gd name="connsiteX18" fmla="*/ 5820937 w 7047864"/>
              <a:gd name="connsiteY18" fmla="*/ 2732049 h 2740596"/>
              <a:gd name="connsiteX19" fmla="*/ 6735337 w 7047864"/>
              <a:gd name="connsiteY19" fmla="*/ 2665142 h 2740596"/>
              <a:gd name="connsiteX20" fmla="*/ 6858000 w 7047864"/>
              <a:gd name="connsiteY20" fmla="*/ 2598234 h 2740596"/>
              <a:gd name="connsiteX21" fmla="*/ 6958361 w 7047864"/>
              <a:gd name="connsiteY21" fmla="*/ 2520176 h 2740596"/>
              <a:gd name="connsiteX22" fmla="*/ 7025268 w 7047864"/>
              <a:gd name="connsiteY22" fmla="*/ 2419815 h 2740596"/>
              <a:gd name="connsiteX23" fmla="*/ 7047571 w 7047864"/>
              <a:gd name="connsiteY23" fmla="*/ 2330605 h 2740596"/>
              <a:gd name="connsiteX24" fmla="*/ 6679581 w 7047864"/>
              <a:gd name="connsiteY24" fmla="*/ 1761893 h 2740596"/>
              <a:gd name="connsiteX25" fmla="*/ 6389649 w 7047864"/>
              <a:gd name="connsiteY25" fmla="*/ 1416205 h 2740596"/>
              <a:gd name="connsiteX26" fmla="*/ 6144322 w 7047864"/>
              <a:gd name="connsiteY26" fmla="*/ 1159727 h 2740596"/>
              <a:gd name="connsiteX27" fmla="*/ 5988205 w 7047864"/>
              <a:gd name="connsiteY27" fmla="*/ 1014761 h 2740596"/>
              <a:gd name="connsiteX28" fmla="*/ 5798634 w 7047864"/>
              <a:gd name="connsiteY28" fmla="*/ 858644 h 2740596"/>
              <a:gd name="connsiteX29" fmla="*/ 5586761 w 7047864"/>
              <a:gd name="connsiteY29" fmla="*/ 724829 h 2740596"/>
              <a:gd name="connsiteX30" fmla="*/ 4895385 w 7047864"/>
              <a:gd name="connsiteY30" fmla="*/ 412595 h 2740596"/>
              <a:gd name="connsiteX31" fmla="*/ 3836020 w 7047864"/>
              <a:gd name="connsiteY31" fmla="*/ 100361 h 2740596"/>
              <a:gd name="connsiteX32" fmla="*/ 3590693 w 7047864"/>
              <a:gd name="connsiteY32" fmla="*/ 55756 h 2740596"/>
              <a:gd name="connsiteX33" fmla="*/ 3490332 w 7047864"/>
              <a:gd name="connsiteY33" fmla="*/ 44605 h 2740596"/>
              <a:gd name="connsiteX34" fmla="*/ 2854712 w 7047864"/>
              <a:gd name="connsiteY34" fmla="*/ 33454 h 2740596"/>
              <a:gd name="connsiteX0" fmla="*/ 2854712 w 7047864"/>
              <a:gd name="connsiteY0" fmla="*/ 33454 h 2757762"/>
              <a:gd name="connsiteX1" fmla="*/ 2854712 w 7047864"/>
              <a:gd name="connsiteY1" fmla="*/ 33454 h 2757762"/>
              <a:gd name="connsiteX2" fmla="*/ 1561171 w 7047864"/>
              <a:gd name="connsiteY2" fmla="*/ 11151 h 2757762"/>
              <a:gd name="connsiteX3" fmla="*/ 1260088 w 7047864"/>
              <a:gd name="connsiteY3" fmla="*/ 0 h 2757762"/>
              <a:gd name="connsiteX4" fmla="*/ 334537 w 7047864"/>
              <a:gd name="connsiteY4" fmla="*/ 22303 h 2757762"/>
              <a:gd name="connsiteX5" fmla="*/ 256478 w 7047864"/>
              <a:gd name="connsiteY5" fmla="*/ 66907 h 2757762"/>
              <a:gd name="connsiteX6" fmla="*/ 144966 w 7047864"/>
              <a:gd name="connsiteY6" fmla="*/ 144966 h 2757762"/>
              <a:gd name="connsiteX7" fmla="*/ 122663 w 7047864"/>
              <a:gd name="connsiteY7" fmla="*/ 189571 h 2757762"/>
              <a:gd name="connsiteX8" fmla="*/ 66907 w 7047864"/>
              <a:gd name="connsiteY8" fmla="*/ 256478 h 2757762"/>
              <a:gd name="connsiteX9" fmla="*/ 0 w 7047864"/>
              <a:gd name="connsiteY9" fmla="*/ 434898 h 2757762"/>
              <a:gd name="connsiteX10" fmla="*/ 33454 w 7047864"/>
              <a:gd name="connsiteY10" fmla="*/ 802888 h 2757762"/>
              <a:gd name="connsiteX11" fmla="*/ 133815 w 7047864"/>
              <a:gd name="connsiteY11" fmla="*/ 892098 h 2757762"/>
              <a:gd name="connsiteX12" fmla="*/ 267629 w 7047864"/>
              <a:gd name="connsiteY12" fmla="*/ 1025912 h 2757762"/>
              <a:gd name="connsiteX13" fmla="*/ 512956 w 7047864"/>
              <a:gd name="connsiteY13" fmla="*/ 1215483 h 2757762"/>
              <a:gd name="connsiteX14" fmla="*/ 1828800 w 7047864"/>
              <a:gd name="connsiteY14" fmla="*/ 1471961 h 2757762"/>
              <a:gd name="connsiteX15" fmla="*/ 2877015 w 7047864"/>
              <a:gd name="connsiteY15" fmla="*/ 2029522 h 2757762"/>
              <a:gd name="connsiteX16" fmla="*/ 5508703 w 7047864"/>
              <a:gd name="connsiteY16" fmla="*/ 2698595 h 2757762"/>
              <a:gd name="connsiteX17" fmla="*/ 5820937 w 7047864"/>
              <a:gd name="connsiteY17" fmla="*/ 2732049 h 2757762"/>
              <a:gd name="connsiteX18" fmla="*/ 6735337 w 7047864"/>
              <a:gd name="connsiteY18" fmla="*/ 2665142 h 2757762"/>
              <a:gd name="connsiteX19" fmla="*/ 6858000 w 7047864"/>
              <a:gd name="connsiteY19" fmla="*/ 2598234 h 2757762"/>
              <a:gd name="connsiteX20" fmla="*/ 6958361 w 7047864"/>
              <a:gd name="connsiteY20" fmla="*/ 2520176 h 2757762"/>
              <a:gd name="connsiteX21" fmla="*/ 7025268 w 7047864"/>
              <a:gd name="connsiteY21" fmla="*/ 2419815 h 2757762"/>
              <a:gd name="connsiteX22" fmla="*/ 7047571 w 7047864"/>
              <a:gd name="connsiteY22" fmla="*/ 2330605 h 2757762"/>
              <a:gd name="connsiteX23" fmla="*/ 6679581 w 7047864"/>
              <a:gd name="connsiteY23" fmla="*/ 1761893 h 2757762"/>
              <a:gd name="connsiteX24" fmla="*/ 6389649 w 7047864"/>
              <a:gd name="connsiteY24" fmla="*/ 1416205 h 2757762"/>
              <a:gd name="connsiteX25" fmla="*/ 6144322 w 7047864"/>
              <a:gd name="connsiteY25" fmla="*/ 1159727 h 2757762"/>
              <a:gd name="connsiteX26" fmla="*/ 5988205 w 7047864"/>
              <a:gd name="connsiteY26" fmla="*/ 1014761 h 2757762"/>
              <a:gd name="connsiteX27" fmla="*/ 5798634 w 7047864"/>
              <a:gd name="connsiteY27" fmla="*/ 858644 h 2757762"/>
              <a:gd name="connsiteX28" fmla="*/ 5586761 w 7047864"/>
              <a:gd name="connsiteY28" fmla="*/ 724829 h 2757762"/>
              <a:gd name="connsiteX29" fmla="*/ 4895385 w 7047864"/>
              <a:gd name="connsiteY29" fmla="*/ 412595 h 2757762"/>
              <a:gd name="connsiteX30" fmla="*/ 3836020 w 7047864"/>
              <a:gd name="connsiteY30" fmla="*/ 100361 h 2757762"/>
              <a:gd name="connsiteX31" fmla="*/ 3590693 w 7047864"/>
              <a:gd name="connsiteY31" fmla="*/ 55756 h 2757762"/>
              <a:gd name="connsiteX32" fmla="*/ 3490332 w 7047864"/>
              <a:gd name="connsiteY32" fmla="*/ 44605 h 2757762"/>
              <a:gd name="connsiteX33" fmla="*/ 2854712 w 7047864"/>
              <a:gd name="connsiteY33" fmla="*/ 33454 h 2757762"/>
              <a:gd name="connsiteX0" fmla="*/ 2854712 w 7047864"/>
              <a:gd name="connsiteY0" fmla="*/ 33454 h 2756832"/>
              <a:gd name="connsiteX1" fmla="*/ 2854712 w 7047864"/>
              <a:gd name="connsiteY1" fmla="*/ 33454 h 2756832"/>
              <a:gd name="connsiteX2" fmla="*/ 1561171 w 7047864"/>
              <a:gd name="connsiteY2" fmla="*/ 11151 h 2756832"/>
              <a:gd name="connsiteX3" fmla="*/ 1260088 w 7047864"/>
              <a:gd name="connsiteY3" fmla="*/ 0 h 2756832"/>
              <a:gd name="connsiteX4" fmla="*/ 334537 w 7047864"/>
              <a:gd name="connsiteY4" fmla="*/ 22303 h 2756832"/>
              <a:gd name="connsiteX5" fmla="*/ 256478 w 7047864"/>
              <a:gd name="connsiteY5" fmla="*/ 66907 h 2756832"/>
              <a:gd name="connsiteX6" fmla="*/ 144966 w 7047864"/>
              <a:gd name="connsiteY6" fmla="*/ 144966 h 2756832"/>
              <a:gd name="connsiteX7" fmla="*/ 122663 w 7047864"/>
              <a:gd name="connsiteY7" fmla="*/ 189571 h 2756832"/>
              <a:gd name="connsiteX8" fmla="*/ 66907 w 7047864"/>
              <a:gd name="connsiteY8" fmla="*/ 256478 h 2756832"/>
              <a:gd name="connsiteX9" fmla="*/ 0 w 7047864"/>
              <a:gd name="connsiteY9" fmla="*/ 434898 h 2756832"/>
              <a:gd name="connsiteX10" fmla="*/ 33454 w 7047864"/>
              <a:gd name="connsiteY10" fmla="*/ 802888 h 2756832"/>
              <a:gd name="connsiteX11" fmla="*/ 133815 w 7047864"/>
              <a:gd name="connsiteY11" fmla="*/ 892098 h 2756832"/>
              <a:gd name="connsiteX12" fmla="*/ 267629 w 7047864"/>
              <a:gd name="connsiteY12" fmla="*/ 1025912 h 2756832"/>
              <a:gd name="connsiteX13" fmla="*/ 512956 w 7047864"/>
              <a:gd name="connsiteY13" fmla="*/ 1215483 h 2756832"/>
              <a:gd name="connsiteX14" fmla="*/ 1828800 w 7047864"/>
              <a:gd name="connsiteY14" fmla="*/ 1471961 h 2756832"/>
              <a:gd name="connsiteX15" fmla="*/ 2877015 w 7047864"/>
              <a:gd name="connsiteY15" fmla="*/ 2029522 h 2756832"/>
              <a:gd name="connsiteX16" fmla="*/ 5006898 w 7047864"/>
              <a:gd name="connsiteY16" fmla="*/ 2464419 h 2756832"/>
              <a:gd name="connsiteX17" fmla="*/ 5820937 w 7047864"/>
              <a:gd name="connsiteY17" fmla="*/ 2732049 h 2756832"/>
              <a:gd name="connsiteX18" fmla="*/ 6735337 w 7047864"/>
              <a:gd name="connsiteY18" fmla="*/ 2665142 h 2756832"/>
              <a:gd name="connsiteX19" fmla="*/ 6858000 w 7047864"/>
              <a:gd name="connsiteY19" fmla="*/ 2598234 h 2756832"/>
              <a:gd name="connsiteX20" fmla="*/ 6958361 w 7047864"/>
              <a:gd name="connsiteY20" fmla="*/ 2520176 h 2756832"/>
              <a:gd name="connsiteX21" fmla="*/ 7025268 w 7047864"/>
              <a:gd name="connsiteY21" fmla="*/ 2419815 h 2756832"/>
              <a:gd name="connsiteX22" fmla="*/ 7047571 w 7047864"/>
              <a:gd name="connsiteY22" fmla="*/ 2330605 h 2756832"/>
              <a:gd name="connsiteX23" fmla="*/ 6679581 w 7047864"/>
              <a:gd name="connsiteY23" fmla="*/ 1761893 h 2756832"/>
              <a:gd name="connsiteX24" fmla="*/ 6389649 w 7047864"/>
              <a:gd name="connsiteY24" fmla="*/ 1416205 h 2756832"/>
              <a:gd name="connsiteX25" fmla="*/ 6144322 w 7047864"/>
              <a:gd name="connsiteY25" fmla="*/ 1159727 h 2756832"/>
              <a:gd name="connsiteX26" fmla="*/ 5988205 w 7047864"/>
              <a:gd name="connsiteY26" fmla="*/ 1014761 h 2756832"/>
              <a:gd name="connsiteX27" fmla="*/ 5798634 w 7047864"/>
              <a:gd name="connsiteY27" fmla="*/ 858644 h 2756832"/>
              <a:gd name="connsiteX28" fmla="*/ 5586761 w 7047864"/>
              <a:gd name="connsiteY28" fmla="*/ 724829 h 2756832"/>
              <a:gd name="connsiteX29" fmla="*/ 4895385 w 7047864"/>
              <a:gd name="connsiteY29" fmla="*/ 412595 h 2756832"/>
              <a:gd name="connsiteX30" fmla="*/ 3836020 w 7047864"/>
              <a:gd name="connsiteY30" fmla="*/ 100361 h 2756832"/>
              <a:gd name="connsiteX31" fmla="*/ 3590693 w 7047864"/>
              <a:gd name="connsiteY31" fmla="*/ 55756 h 2756832"/>
              <a:gd name="connsiteX32" fmla="*/ 3490332 w 7047864"/>
              <a:gd name="connsiteY32" fmla="*/ 44605 h 2756832"/>
              <a:gd name="connsiteX33" fmla="*/ 2854712 w 7047864"/>
              <a:gd name="connsiteY33" fmla="*/ 33454 h 2756832"/>
              <a:gd name="connsiteX0" fmla="*/ 2854712 w 7047864"/>
              <a:gd name="connsiteY0" fmla="*/ 33454 h 2669790"/>
              <a:gd name="connsiteX1" fmla="*/ 2854712 w 7047864"/>
              <a:gd name="connsiteY1" fmla="*/ 33454 h 2669790"/>
              <a:gd name="connsiteX2" fmla="*/ 1561171 w 7047864"/>
              <a:gd name="connsiteY2" fmla="*/ 11151 h 2669790"/>
              <a:gd name="connsiteX3" fmla="*/ 1260088 w 7047864"/>
              <a:gd name="connsiteY3" fmla="*/ 0 h 2669790"/>
              <a:gd name="connsiteX4" fmla="*/ 334537 w 7047864"/>
              <a:gd name="connsiteY4" fmla="*/ 22303 h 2669790"/>
              <a:gd name="connsiteX5" fmla="*/ 256478 w 7047864"/>
              <a:gd name="connsiteY5" fmla="*/ 66907 h 2669790"/>
              <a:gd name="connsiteX6" fmla="*/ 144966 w 7047864"/>
              <a:gd name="connsiteY6" fmla="*/ 144966 h 2669790"/>
              <a:gd name="connsiteX7" fmla="*/ 122663 w 7047864"/>
              <a:gd name="connsiteY7" fmla="*/ 189571 h 2669790"/>
              <a:gd name="connsiteX8" fmla="*/ 66907 w 7047864"/>
              <a:gd name="connsiteY8" fmla="*/ 256478 h 2669790"/>
              <a:gd name="connsiteX9" fmla="*/ 0 w 7047864"/>
              <a:gd name="connsiteY9" fmla="*/ 434898 h 2669790"/>
              <a:gd name="connsiteX10" fmla="*/ 33454 w 7047864"/>
              <a:gd name="connsiteY10" fmla="*/ 802888 h 2669790"/>
              <a:gd name="connsiteX11" fmla="*/ 133815 w 7047864"/>
              <a:gd name="connsiteY11" fmla="*/ 892098 h 2669790"/>
              <a:gd name="connsiteX12" fmla="*/ 267629 w 7047864"/>
              <a:gd name="connsiteY12" fmla="*/ 1025912 h 2669790"/>
              <a:gd name="connsiteX13" fmla="*/ 512956 w 7047864"/>
              <a:gd name="connsiteY13" fmla="*/ 1215483 h 2669790"/>
              <a:gd name="connsiteX14" fmla="*/ 1828800 w 7047864"/>
              <a:gd name="connsiteY14" fmla="*/ 1471961 h 2669790"/>
              <a:gd name="connsiteX15" fmla="*/ 2877015 w 7047864"/>
              <a:gd name="connsiteY15" fmla="*/ 2029522 h 2669790"/>
              <a:gd name="connsiteX16" fmla="*/ 5006898 w 7047864"/>
              <a:gd name="connsiteY16" fmla="*/ 2464419 h 2669790"/>
              <a:gd name="connsiteX17" fmla="*/ 6735337 w 7047864"/>
              <a:gd name="connsiteY17" fmla="*/ 2665142 h 2669790"/>
              <a:gd name="connsiteX18" fmla="*/ 6858000 w 7047864"/>
              <a:gd name="connsiteY18" fmla="*/ 2598234 h 2669790"/>
              <a:gd name="connsiteX19" fmla="*/ 6958361 w 7047864"/>
              <a:gd name="connsiteY19" fmla="*/ 2520176 h 2669790"/>
              <a:gd name="connsiteX20" fmla="*/ 7025268 w 7047864"/>
              <a:gd name="connsiteY20" fmla="*/ 2419815 h 2669790"/>
              <a:gd name="connsiteX21" fmla="*/ 7047571 w 7047864"/>
              <a:gd name="connsiteY21" fmla="*/ 2330605 h 2669790"/>
              <a:gd name="connsiteX22" fmla="*/ 6679581 w 7047864"/>
              <a:gd name="connsiteY22" fmla="*/ 1761893 h 2669790"/>
              <a:gd name="connsiteX23" fmla="*/ 6389649 w 7047864"/>
              <a:gd name="connsiteY23" fmla="*/ 1416205 h 2669790"/>
              <a:gd name="connsiteX24" fmla="*/ 6144322 w 7047864"/>
              <a:gd name="connsiteY24" fmla="*/ 1159727 h 2669790"/>
              <a:gd name="connsiteX25" fmla="*/ 5988205 w 7047864"/>
              <a:gd name="connsiteY25" fmla="*/ 1014761 h 2669790"/>
              <a:gd name="connsiteX26" fmla="*/ 5798634 w 7047864"/>
              <a:gd name="connsiteY26" fmla="*/ 858644 h 2669790"/>
              <a:gd name="connsiteX27" fmla="*/ 5586761 w 7047864"/>
              <a:gd name="connsiteY27" fmla="*/ 724829 h 2669790"/>
              <a:gd name="connsiteX28" fmla="*/ 4895385 w 7047864"/>
              <a:gd name="connsiteY28" fmla="*/ 412595 h 2669790"/>
              <a:gd name="connsiteX29" fmla="*/ 3836020 w 7047864"/>
              <a:gd name="connsiteY29" fmla="*/ 100361 h 2669790"/>
              <a:gd name="connsiteX30" fmla="*/ 3590693 w 7047864"/>
              <a:gd name="connsiteY30" fmla="*/ 55756 h 2669790"/>
              <a:gd name="connsiteX31" fmla="*/ 3490332 w 7047864"/>
              <a:gd name="connsiteY31" fmla="*/ 44605 h 2669790"/>
              <a:gd name="connsiteX32" fmla="*/ 2854712 w 7047864"/>
              <a:gd name="connsiteY32" fmla="*/ 33454 h 2669790"/>
              <a:gd name="connsiteX0" fmla="*/ 2854712 w 7047864"/>
              <a:gd name="connsiteY0" fmla="*/ 33454 h 2659158"/>
              <a:gd name="connsiteX1" fmla="*/ 2854712 w 7047864"/>
              <a:gd name="connsiteY1" fmla="*/ 33454 h 2659158"/>
              <a:gd name="connsiteX2" fmla="*/ 1561171 w 7047864"/>
              <a:gd name="connsiteY2" fmla="*/ 11151 h 2659158"/>
              <a:gd name="connsiteX3" fmla="*/ 1260088 w 7047864"/>
              <a:gd name="connsiteY3" fmla="*/ 0 h 2659158"/>
              <a:gd name="connsiteX4" fmla="*/ 334537 w 7047864"/>
              <a:gd name="connsiteY4" fmla="*/ 22303 h 2659158"/>
              <a:gd name="connsiteX5" fmla="*/ 256478 w 7047864"/>
              <a:gd name="connsiteY5" fmla="*/ 66907 h 2659158"/>
              <a:gd name="connsiteX6" fmla="*/ 144966 w 7047864"/>
              <a:gd name="connsiteY6" fmla="*/ 144966 h 2659158"/>
              <a:gd name="connsiteX7" fmla="*/ 122663 w 7047864"/>
              <a:gd name="connsiteY7" fmla="*/ 189571 h 2659158"/>
              <a:gd name="connsiteX8" fmla="*/ 66907 w 7047864"/>
              <a:gd name="connsiteY8" fmla="*/ 256478 h 2659158"/>
              <a:gd name="connsiteX9" fmla="*/ 0 w 7047864"/>
              <a:gd name="connsiteY9" fmla="*/ 434898 h 2659158"/>
              <a:gd name="connsiteX10" fmla="*/ 33454 w 7047864"/>
              <a:gd name="connsiteY10" fmla="*/ 802888 h 2659158"/>
              <a:gd name="connsiteX11" fmla="*/ 133815 w 7047864"/>
              <a:gd name="connsiteY11" fmla="*/ 892098 h 2659158"/>
              <a:gd name="connsiteX12" fmla="*/ 267629 w 7047864"/>
              <a:gd name="connsiteY12" fmla="*/ 1025912 h 2659158"/>
              <a:gd name="connsiteX13" fmla="*/ 512956 w 7047864"/>
              <a:gd name="connsiteY13" fmla="*/ 1215483 h 2659158"/>
              <a:gd name="connsiteX14" fmla="*/ 1828800 w 7047864"/>
              <a:gd name="connsiteY14" fmla="*/ 1471961 h 2659158"/>
              <a:gd name="connsiteX15" fmla="*/ 2877015 w 7047864"/>
              <a:gd name="connsiteY15" fmla="*/ 2029522 h 2659158"/>
              <a:gd name="connsiteX16" fmla="*/ 5006898 w 7047864"/>
              <a:gd name="connsiteY16" fmla="*/ 2464419 h 2659158"/>
              <a:gd name="connsiteX17" fmla="*/ 5865542 w 7047864"/>
              <a:gd name="connsiteY17" fmla="*/ 2653991 h 2659158"/>
              <a:gd name="connsiteX18" fmla="*/ 6858000 w 7047864"/>
              <a:gd name="connsiteY18" fmla="*/ 2598234 h 2659158"/>
              <a:gd name="connsiteX19" fmla="*/ 6958361 w 7047864"/>
              <a:gd name="connsiteY19" fmla="*/ 2520176 h 2659158"/>
              <a:gd name="connsiteX20" fmla="*/ 7025268 w 7047864"/>
              <a:gd name="connsiteY20" fmla="*/ 2419815 h 2659158"/>
              <a:gd name="connsiteX21" fmla="*/ 7047571 w 7047864"/>
              <a:gd name="connsiteY21" fmla="*/ 2330605 h 2659158"/>
              <a:gd name="connsiteX22" fmla="*/ 6679581 w 7047864"/>
              <a:gd name="connsiteY22" fmla="*/ 1761893 h 2659158"/>
              <a:gd name="connsiteX23" fmla="*/ 6389649 w 7047864"/>
              <a:gd name="connsiteY23" fmla="*/ 1416205 h 2659158"/>
              <a:gd name="connsiteX24" fmla="*/ 6144322 w 7047864"/>
              <a:gd name="connsiteY24" fmla="*/ 1159727 h 2659158"/>
              <a:gd name="connsiteX25" fmla="*/ 5988205 w 7047864"/>
              <a:gd name="connsiteY25" fmla="*/ 1014761 h 2659158"/>
              <a:gd name="connsiteX26" fmla="*/ 5798634 w 7047864"/>
              <a:gd name="connsiteY26" fmla="*/ 858644 h 2659158"/>
              <a:gd name="connsiteX27" fmla="*/ 5586761 w 7047864"/>
              <a:gd name="connsiteY27" fmla="*/ 724829 h 2659158"/>
              <a:gd name="connsiteX28" fmla="*/ 4895385 w 7047864"/>
              <a:gd name="connsiteY28" fmla="*/ 412595 h 2659158"/>
              <a:gd name="connsiteX29" fmla="*/ 3836020 w 7047864"/>
              <a:gd name="connsiteY29" fmla="*/ 100361 h 2659158"/>
              <a:gd name="connsiteX30" fmla="*/ 3590693 w 7047864"/>
              <a:gd name="connsiteY30" fmla="*/ 55756 h 2659158"/>
              <a:gd name="connsiteX31" fmla="*/ 3490332 w 7047864"/>
              <a:gd name="connsiteY31" fmla="*/ 44605 h 2659158"/>
              <a:gd name="connsiteX32" fmla="*/ 2854712 w 7047864"/>
              <a:gd name="connsiteY32" fmla="*/ 33454 h 2659158"/>
              <a:gd name="connsiteX0" fmla="*/ 2854712 w 7047864"/>
              <a:gd name="connsiteY0" fmla="*/ 33454 h 2660504"/>
              <a:gd name="connsiteX1" fmla="*/ 2854712 w 7047864"/>
              <a:gd name="connsiteY1" fmla="*/ 33454 h 2660504"/>
              <a:gd name="connsiteX2" fmla="*/ 1561171 w 7047864"/>
              <a:gd name="connsiteY2" fmla="*/ 11151 h 2660504"/>
              <a:gd name="connsiteX3" fmla="*/ 1260088 w 7047864"/>
              <a:gd name="connsiteY3" fmla="*/ 0 h 2660504"/>
              <a:gd name="connsiteX4" fmla="*/ 334537 w 7047864"/>
              <a:gd name="connsiteY4" fmla="*/ 22303 h 2660504"/>
              <a:gd name="connsiteX5" fmla="*/ 256478 w 7047864"/>
              <a:gd name="connsiteY5" fmla="*/ 66907 h 2660504"/>
              <a:gd name="connsiteX6" fmla="*/ 144966 w 7047864"/>
              <a:gd name="connsiteY6" fmla="*/ 144966 h 2660504"/>
              <a:gd name="connsiteX7" fmla="*/ 122663 w 7047864"/>
              <a:gd name="connsiteY7" fmla="*/ 189571 h 2660504"/>
              <a:gd name="connsiteX8" fmla="*/ 66907 w 7047864"/>
              <a:gd name="connsiteY8" fmla="*/ 256478 h 2660504"/>
              <a:gd name="connsiteX9" fmla="*/ 0 w 7047864"/>
              <a:gd name="connsiteY9" fmla="*/ 434898 h 2660504"/>
              <a:gd name="connsiteX10" fmla="*/ 33454 w 7047864"/>
              <a:gd name="connsiteY10" fmla="*/ 802888 h 2660504"/>
              <a:gd name="connsiteX11" fmla="*/ 133815 w 7047864"/>
              <a:gd name="connsiteY11" fmla="*/ 892098 h 2660504"/>
              <a:gd name="connsiteX12" fmla="*/ 267629 w 7047864"/>
              <a:gd name="connsiteY12" fmla="*/ 1025912 h 2660504"/>
              <a:gd name="connsiteX13" fmla="*/ 512956 w 7047864"/>
              <a:gd name="connsiteY13" fmla="*/ 1215483 h 2660504"/>
              <a:gd name="connsiteX14" fmla="*/ 1828800 w 7047864"/>
              <a:gd name="connsiteY14" fmla="*/ 1471961 h 2660504"/>
              <a:gd name="connsiteX15" fmla="*/ 2877015 w 7047864"/>
              <a:gd name="connsiteY15" fmla="*/ 2029522 h 2660504"/>
              <a:gd name="connsiteX16" fmla="*/ 5006898 w 7047864"/>
              <a:gd name="connsiteY16" fmla="*/ 2464419 h 2660504"/>
              <a:gd name="connsiteX17" fmla="*/ 5865542 w 7047864"/>
              <a:gd name="connsiteY17" fmla="*/ 2653991 h 2660504"/>
              <a:gd name="connsiteX18" fmla="*/ 6858000 w 7047864"/>
              <a:gd name="connsiteY18" fmla="*/ 2598234 h 2660504"/>
              <a:gd name="connsiteX19" fmla="*/ 7025268 w 7047864"/>
              <a:gd name="connsiteY19" fmla="*/ 2419815 h 2660504"/>
              <a:gd name="connsiteX20" fmla="*/ 7047571 w 7047864"/>
              <a:gd name="connsiteY20" fmla="*/ 2330605 h 2660504"/>
              <a:gd name="connsiteX21" fmla="*/ 6679581 w 7047864"/>
              <a:gd name="connsiteY21" fmla="*/ 1761893 h 2660504"/>
              <a:gd name="connsiteX22" fmla="*/ 6389649 w 7047864"/>
              <a:gd name="connsiteY22" fmla="*/ 1416205 h 2660504"/>
              <a:gd name="connsiteX23" fmla="*/ 6144322 w 7047864"/>
              <a:gd name="connsiteY23" fmla="*/ 1159727 h 2660504"/>
              <a:gd name="connsiteX24" fmla="*/ 5988205 w 7047864"/>
              <a:gd name="connsiteY24" fmla="*/ 1014761 h 2660504"/>
              <a:gd name="connsiteX25" fmla="*/ 5798634 w 7047864"/>
              <a:gd name="connsiteY25" fmla="*/ 858644 h 2660504"/>
              <a:gd name="connsiteX26" fmla="*/ 5586761 w 7047864"/>
              <a:gd name="connsiteY26" fmla="*/ 724829 h 2660504"/>
              <a:gd name="connsiteX27" fmla="*/ 4895385 w 7047864"/>
              <a:gd name="connsiteY27" fmla="*/ 412595 h 2660504"/>
              <a:gd name="connsiteX28" fmla="*/ 3836020 w 7047864"/>
              <a:gd name="connsiteY28" fmla="*/ 100361 h 2660504"/>
              <a:gd name="connsiteX29" fmla="*/ 3590693 w 7047864"/>
              <a:gd name="connsiteY29" fmla="*/ 55756 h 2660504"/>
              <a:gd name="connsiteX30" fmla="*/ 3490332 w 7047864"/>
              <a:gd name="connsiteY30" fmla="*/ 44605 h 2660504"/>
              <a:gd name="connsiteX31" fmla="*/ 2854712 w 7047864"/>
              <a:gd name="connsiteY31" fmla="*/ 33454 h 2660504"/>
              <a:gd name="connsiteX0" fmla="*/ 2854712 w 7058342"/>
              <a:gd name="connsiteY0" fmla="*/ 33454 h 2662267"/>
              <a:gd name="connsiteX1" fmla="*/ 2854712 w 7058342"/>
              <a:gd name="connsiteY1" fmla="*/ 33454 h 2662267"/>
              <a:gd name="connsiteX2" fmla="*/ 1561171 w 7058342"/>
              <a:gd name="connsiteY2" fmla="*/ 11151 h 2662267"/>
              <a:gd name="connsiteX3" fmla="*/ 1260088 w 7058342"/>
              <a:gd name="connsiteY3" fmla="*/ 0 h 2662267"/>
              <a:gd name="connsiteX4" fmla="*/ 334537 w 7058342"/>
              <a:gd name="connsiteY4" fmla="*/ 22303 h 2662267"/>
              <a:gd name="connsiteX5" fmla="*/ 256478 w 7058342"/>
              <a:gd name="connsiteY5" fmla="*/ 66907 h 2662267"/>
              <a:gd name="connsiteX6" fmla="*/ 144966 w 7058342"/>
              <a:gd name="connsiteY6" fmla="*/ 144966 h 2662267"/>
              <a:gd name="connsiteX7" fmla="*/ 122663 w 7058342"/>
              <a:gd name="connsiteY7" fmla="*/ 189571 h 2662267"/>
              <a:gd name="connsiteX8" fmla="*/ 66907 w 7058342"/>
              <a:gd name="connsiteY8" fmla="*/ 256478 h 2662267"/>
              <a:gd name="connsiteX9" fmla="*/ 0 w 7058342"/>
              <a:gd name="connsiteY9" fmla="*/ 434898 h 2662267"/>
              <a:gd name="connsiteX10" fmla="*/ 33454 w 7058342"/>
              <a:gd name="connsiteY10" fmla="*/ 802888 h 2662267"/>
              <a:gd name="connsiteX11" fmla="*/ 133815 w 7058342"/>
              <a:gd name="connsiteY11" fmla="*/ 892098 h 2662267"/>
              <a:gd name="connsiteX12" fmla="*/ 267629 w 7058342"/>
              <a:gd name="connsiteY12" fmla="*/ 1025912 h 2662267"/>
              <a:gd name="connsiteX13" fmla="*/ 512956 w 7058342"/>
              <a:gd name="connsiteY13" fmla="*/ 1215483 h 2662267"/>
              <a:gd name="connsiteX14" fmla="*/ 1828800 w 7058342"/>
              <a:gd name="connsiteY14" fmla="*/ 1471961 h 2662267"/>
              <a:gd name="connsiteX15" fmla="*/ 2877015 w 7058342"/>
              <a:gd name="connsiteY15" fmla="*/ 2029522 h 2662267"/>
              <a:gd name="connsiteX16" fmla="*/ 5006898 w 7058342"/>
              <a:gd name="connsiteY16" fmla="*/ 2464419 h 2662267"/>
              <a:gd name="connsiteX17" fmla="*/ 5865542 w 7058342"/>
              <a:gd name="connsiteY17" fmla="*/ 2653991 h 2662267"/>
              <a:gd name="connsiteX18" fmla="*/ 6858000 w 7058342"/>
              <a:gd name="connsiteY18" fmla="*/ 2598234 h 2662267"/>
              <a:gd name="connsiteX19" fmla="*/ 7047571 w 7058342"/>
              <a:gd name="connsiteY19" fmla="*/ 2330605 h 2662267"/>
              <a:gd name="connsiteX20" fmla="*/ 6679581 w 7058342"/>
              <a:gd name="connsiteY20" fmla="*/ 1761893 h 2662267"/>
              <a:gd name="connsiteX21" fmla="*/ 6389649 w 7058342"/>
              <a:gd name="connsiteY21" fmla="*/ 1416205 h 2662267"/>
              <a:gd name="connsiteX22" fmla="*/ 6144322 w 7058342"/>
              <a:gd name="connsiteY22" fmla="*/ 1159727 h 2662267"/>
              <a:gd name="connsiteX23" fmla="*/ 5988205 w 7058342"/>
              <a:gd name="connsiteY23" fmla="*/ 1014761 h 2662267"/>
              <a:gd name="connsiteX24" fmla="*/ 5798634 w 7058342"/>
              <a:gd name="connsiteY24" fmla="*/ 858644 h 2662267"/>
              <a:gd name="connsiteX25" fmla="*/ 5586761 w 7058342"/>
              <a:gd name="connsiteY25" fmla="*/ 724829 h 2662267"/>
              <a:gd name="connsiteX26" fmla="*/ 4895385 w 7058342"/>
              <a:gd name="connsiteY26" fmla="*/ 412595 h 2662267"/>
              <a:gd name="connsiteX27" fmla="*/ 3836020 w 7058342"/>
              <a:gd name="connsiteY27" fmla="*/ 100361 h 2662267"/>
              <a:gd name="connsiteX28" fmla="*/ 3590693 w 7058342"/>
              <a:gd name="connsiteY28" fmla="*/ 55756 h 2662267"/>
              <a:gd name="connsiteX29" fmla="*/ 3490332 w 7058342"/>
              <a:gd name="connsiteY29" fmla="*/ 44605 h 2662267"/>
              <a:gd name="connsiteX30" fmla="*/ 2854712 w 7058342"/>
              <a:gd name="connsiteY30" fmla="*/ 33454 h 2662267"/>
              <a:gd name="connsiteX0" fmla="*/ 2854712 w 6899227"/>
              <a:gd name="connsiteY0" fmla="*/ 33454 h 2690350"/>
              <a:gd name="connsiteX1" fmla="*/ 2854712 w 6899227"/>
              <a:gd name="connsiteY1" fmla="*/ 33454 h 2690350"/>
              <a:gd name="connsiteX2" fmla="*/ 1561171 w 6899227"/>
              <a:gd name="connsiteY2" fmla="*/ 11151 h 2690350"/>
              <a:gd name="connsiteX3" fmla="*/ 1260088 w 6899227"/>
              <a:gd name="connsiteY3" fmla="*/ 0 h 2690350"/>
              <a:gd name="connsiteX4" fmla="*/ 334537 w 6899227"/>
              <a:gd name="connsiteY4" fmla="*/ 22303 h 2690350"/>
              <a:gd name="connsiteX5" fmla="*/ 256478 w 6899227"/>
              <a:gd name="connsiteY5" fmla="*/ 66907 h 2690350"/>
              <a:gd name="connsiteX6" fmla="*/ 144966 w 6899227"/>
              <a:gd name="connsiteY6" fmla="*/ 144966 h 2690350"/>
              <a:gd name="connsiteX7" fmla="*/ 122663 w 6899227"/>
              <a:gd name="connsiteY7" fmla="*/ 189571 h 2690350"/>
              <a:gd name="connsiteX8" fmla="*/ 66907 w 6899227"/>
              <a:gd name="connsiteY8" fmla="*/ 256478 h 2690350"/>
              <a:gd name="connsiteX9" fmla="*/ 0 w 6899227"/>
              <a:gd name="connsiteY9" fmla="*/ 434898 h 2690350"/>
              <a:gd name="connsiteX10" fmla="*/ 33454 w 6899227"/>
              <a:gd name="connsiteY10" fmla="*/ 802888 h 2690350"/>
              <a:gd name="connsiteX11" fmla="*/ 133815 w 6899227"/>
              <a:gd name="connsiteY11" fmla="*/ 892098 h 2690350"/>
              <a:gd name="connsiteX12" fmla="*/ 267629 w 6899227"/>
              <a:gd name="connsiteY12" fmla="*/ 1025912 h 2690350"/>
              <a:gd name="connsiteX13" fmla="*/ 512956 w 6899227"/>
              <a:gd name="connsiteY13" fmla="*/ 1215483 h 2690350"/>
              <a:gd name="connsiteX14" fmla="*/ 1828800 w 6899227"/>
              <a:gd name="connsiteY14" fmla="*/ 1471961 h 2690350"/>
              <a:gd name="connsiteX15" fmla="*/ 2877015 w 6899227"/>
              <a:gd name="connsiteY15" fmla="*/ 2029522 h 2690350"/>
              <a:gd name="connsiteX16" fmla="*/ 5006898 w 6899227"/>
              <a:gd name="connsiteY16" fmla="*/ 2464419 h 2690350"/>
              <a:gd name="connsiteX17" fmla="*/ 5865542 w 6899227"/>
              <a:gd name="connsiteY17" fmla="*/ 2653991 h 2690350"/>
              <a:gd name="connsiteX18" fmla="*/ 6858000 w 6899227"/>
              <a:gd name="connsiteY18" fmla="*/ 2598234 h 2690350"/>
              <a:gd name="connsiteX19" fmla="*/ 6679581 w 6899227"/>
              <a:gd name="connsiteY19" fmla="*/ 1761893 h 2690350"/>
              <a:gd name="connsiteX20" fmla="*/ 6389649 w 6899227"/>
              <a:gd name="connsiteY20" fmla="*/ 1416205 h 2690350"/>
              <a:gd name="connsiteX21" fmla="*/ 6144322 w 6899227"/>
              <a:gd name="connsiteY21" fmla="*/ 1159727 h 2690350"/>
              <a:gd name="connsiteX22" fmla="*/ 5988205 w 6899227"/>
              <a:gd name="connsiteY22" fmla="*/ 1014761 h 2690350"/>
              <a:gd name="connsiteX23" fmla="*/ 5798634 w 6899227"/>
              <a:gd name="connsiteY23" fmla="*/ 858644 h 2690350"/>
              <a:gd name="connsiteX24" fmla="*/ 5586761 w 6899227"/>
              <a:gd name="connsiteY24" fmla="*/ 724829 h 2690350"/>
              <a:gd name="connsiteX25" fmla="*/ 4895385 w 6899227"/>
              <a:gd name="connsiteY25" fmla="*/ 412595 h 2690350"/>
              <a:gd name="connsiteX26" fmla="*/ 3836020 w 6899227"/>
              <a:gd name="connsiteY26" fmla="*/ 100361 h 2690350"/>
              <a:gd name="connsiteX27" fmla="*/ 3590693 w 6899227"/>
              <a:gd name="connsiteY27" fmla="*/ 55756 h 2690350"/>
              <a:gd name="connsiteX28" fmla="*/ 3490332 w 6899227"/>
              <a:gd name="connsiteY28" fmla="*/ 44605 h 2690350"/>
              <a:gd name="connsiteX29" fmla="*/ 2854712 w 6899227"/>
              <a:gd name="connsiteY29" fmla="*/ 33454 h 2690350"/>
              <a:gd name="connsiteX0" fmla="*/ 2854712 w 6768259"/>
              <a:gd name="connsiteY0" fmla="*/ 33454 h 2655798"/>
              <a:gd name="connsiteX1" fmla="*/ 2854712 w 6768259"/>
              <a:gd name="connsiteY1" fmla="*/ 33454 h 2655798"/>
              <a:gd name="connsiteX2" fmla="*/ 1561171 w 6768259"/>
              <a:gd name="connsiteY2" fmla="*/ 11151 h 2655798"/>
              <a:gd name="connsiteX3" fmla="*/ 1260088 w 6768259"/>
              <a:gd name="connsiteY3" fmla="*/ 0 h 2655798"/>
              <a:gd name="connsiteX4" fmla="*/ 334537 w 6768259"/>
              <a:gd name="connsiteY4" fmla="*/ 22303 h 2655798"/>
              <a:gd name="connsiteX5" fmla="*/ 256478 w 6768259"/>
              <a:gd name="connsiteY5" fmla="*/ 66907 h 2655798"/>
              <a:gd name="connsiteX6" fmla="*/ 144966 w 6768259"/>
              <a:gd name="connsiteY6" fmla="*/ 144966 h 2655798"/>
              <a:gd name="connsiteX7" fmla="*/ 122663 w 6768259"/>
              <a:gd name="connsiteY7" fmla="*/ 189571 h 2655798"/>
              <a:gd name="connsiteX8" fmla="*/ 66907 w 6768259"/>
              <a:gd name="connsiteY8" fmla="*/ 256478 h 2655798"/>
              <a:gd name="connsiteX9" fmla="*/ 0 w 6768259"/>
              <a:gd name="connsiteY9" fmla="*/ 434898 h 2655798"/>
              <a:gd name="connsiteX10" fmla="*/ 33454 w 6768259"/>
              <a:gd name="connsiteY10" fmla="*/ 802888 h 2655798"/>
              <a:gd name="connsiteX11" fmla="*/ 133815 w 6768259"/>
              <a:gd name="connsiteY11" fmla="*/ 892098 h 2655798"/>
              <a:gd name="connsiteX12" fmla="*/ 267629 w 6768259"/>
              <a:gd name="connsiteY12" fmla="*/ 1025912 h 2655798"/>
              <a:gd name="connsiteX13" fmla="*/ 512956 w 6768259"/>
              <a:gd name="connsiteY13" fmla="*/ 1215483 h 2655798"/>
              <a:gd name="connsiteX14" fmla="*/ 1828800 w 6768259"/>
              <a:gd name="connsiteY14" fmla="*/ 1471961 h 2655798"/>
              <a:gd name="connsiteX15" fmla="*/ 2877015 w 6768259"/>
              <a:gd name="connsiteY15" fmla="*/ 2029522 h 2655798"/>
              <a:gd name="connsiteX16" fmla="*/ 5006898 w 6768259"/>
              <a:gd name="connsiteY16" fmla="*/ 2464419 h 2655798"/>
              <a:gd name="connsiteX17" fmla="*/ 5865542 w 6768259"/>
              <a:gd name="connsiteY17" fmla="*/ 2653991 h 2655798"/>
              <a:gd name="connsiteX18" fmla="*/ 6701883 w 6768259"/>
              <a:gd name="connsiteY18" fmla="*/ 2364059 h 2655798"/>
              <a:gd name="connsiteX19" fmla="*/ 6679581 w 6768259"/>
              <a:gd name="connsiteY19" fmla="*/ 1761893 h 2655798"/>
              <a:gd name="connsiteX20" fmla="*/ 6389649 w 6768259"/>
              <a:gd name="connsiteY20" fmla="*/ 1416205 h 2655798"/>
              <a:gd name="connsiteX21" fmla="*/ 6144322 w 6768259"/>
              <a:gd name="connsiteY21" fmla="*/ 1159727 h 2655798"/>
              <a:gd name="connsiteX22" fmla="*/ 5988205 w 6768259"/>
              <a:gd name="connsiteY22" fmla="*/ 1014761 h 2655798"/>
              <a:gd name="connsiteX23" fmla="*/ 5798634 w 6768259"/>
              <a:gd name="connsiteY23" fmla="*/ 858644 h 2655798"/>
              <a:gd name="connsiteX24" fmla="*/ 5586761 w 6768259"/>
              <a:gd name="connsiteY24" fmla="*/ 724829 h 2655798"/>
              <a:gd name="connsiteX25" fmla="*/ 4895385 w 6768259"/>
              <a:gd name="connsiteY25" fmla="*/ 412595 h 2655798"/>
              <a:gd name="connsiteX26" fmla="*/ 3836020 w 6768259"/>
              <a:gd name="connsiteY26" fmla="*/ 100361 h 2655798"/>
              <a:gd name="connsiteX27" fmla="*/ 3590693 w 6768259"/>
              <a:gd name="connsiteY27" fmla="*/ 55756 h 2655798"/>
              <a:gd name="connsiteX28" fmla="*/ 3490332 w 6768259"/>
              <a:gd name="connsiteY28" fmla="*/ 44605 h 2655798"/>
              <a:gd name="connsiteX29" fmla="*/ 2854712 w 6768259"/>
              <a:gd name="connsiteY29" fmla="*/ 33454 h 2655798"/>
              <a:gd name="connsiteX0" fmla="*/ 2854712 w 6768259"/>
              <a:gd name="connsiteY0" fmla="*/ 33454 h 2655798"/>
              <a:gd name="connsiteX1" fmla="*/ 2854712 w 6768259"/>
              <a:gd name="connsiteY1" fmla="*/ 33454 h 2655798"/>
              <a:gd name="connsiteX2" fmla="*/ 1561171 w 6768259"/>
              <a:gd name="connsiteY2" fmla="*/ 11151 h 2655798"/>
              <a:gd name="connsiteX3" fmla="*/ 1260088 w 6768259"/>
              <a:gd name="connsiteY3" fmla="*/ 0 h 2655798"/>
              <a:gd name="connsiteX4" fmla="*/ 334537 w 6768259"/>
              <a:gd name="connsiteY4" fmla="*/ 22303 h 2655798"/>
              <a:gd name="connsiteX5" fmla="*/ 256478 w 6768259"/>
              <a:gd name="connsiteY5" fmla="*/ 66907 h 2655798"/>
              <a:gd name="connsiteX6" fmla="*/ 144966 w 6768259"/>
              <a:gd name="connsiteY6" fmla="*/ 144966 h 2655798"/>
              <a:gd name="connsiteX7" fmla="*/ 111512 w 6768259"/>
              <a:gd name="connsiteY7" fmla="*/ 223025 h 2655798"/>
              <a:gd name="connsiteX8" fmla="*/ 66907 w 6768259"/>
              <a:gd name="connsiteY8" fmla="*/ 256478 h 2655798"/>
              <a:gd name="connsiteX9" fmla="*/ 0 w 6768259"/>
              <a:gd name="connsiteY9" fmla="*/ 434898 h 2655798"/>
              <a:gd name="connsiteX10" fmla="*/ 33454 w 6768259"/>
              <a:gd name="connsiteY10" fmla="*/ 802888 h 2655798"/>
              <a:gd name="connsiteX11" fmla="*/ 133815 w 6768259"/>
              <a:gd name="connsiteY11" fmla="*/ 892098 h 2655798"/>
              <a:gd name="connsiteX12" fmla="*/ 267629 w 6768259"/>
              <a:gd name="connsiteY12" fmla="*/ 1025912 h 2655798"/>
              <a:gd name="connsiteX13" fmla="*/ 512956 w 6768259"/>
              <a:gd name="connsiteY13" fmla="*/ 1215483 h 2655798"/>
              <a:gd name="connsiteX14" fmla="*/ 1828800 w 6768259"/>
              <a:gd name="connsiteY14" fmla="*/ 1471961 h 2655798"/>
              <a:gd name="connsiteX15" fmla="*/ 2877015 w 6768259"/>
              <a:gd name="connsiteY15" fmla="*/ 2029522 h 2655798"/>
              <a:gd name="connsiteX16" fmla="*/ 5006898 w 6768259"/>
              <a:gd name="connsiteY16" fmla="*/ 2464419 h 2655798"/>
              <a:gd name="connsiteX17" fmla="*/ 5865542 w 6768259"/>
              <a:gd name="connsiteY17" fmla="*/ 2653991 h 2655798"/>
              <a:gd name="connsiteX18" fmla="*/ 6701883 w 6768259"/>
              <a:gd name="connsiteY18" fmla="*/ 2364059 h 2655798"/>
              <a:gd name="connsiteX19" fmla="*/ 6679581 w 6768259"/>
              <a:gd name="connsiteY19" fmla="*/ 1761893 h 2655798"/>
              <a:gd name="connsiteX20" fmla="*/ 6389649 w 6768259"/>
              <a:gd name="connsiteY20" fmla="*/ 1416205 h 2655798"/>
              <a:gd name="connsiteX21" fmla="*/ 6144322 w 6768259"/>
              <a:gd name="connsiteY21" fmla="*/ 1159727 h 2655798"/>
              <a:gd name="connsiteX22" fmla="*/ 5988205 w 6768259"/>
              <a:gd name="connsiteY22" fmla="*/ 1014761 h 2655798"/>
              <a:gd name="connsiteX23" fmla="*/ 5798634 w 6768259"/>
              <a:gd name="connsiteY23" fmla="*/ 858644 h 2655798"/>
              <a:gd name="connsiteX24" fmla="*/ 5586761 w 6768259"/>
              <a:gd name="connsiteY24" fmla="*/ 724829 h 2655798"/>
              <a:gd name="connsiteX25" fmla="*/ 4895385 w 6768259"/>
              <a:gd name="connsiteY25" fmla="*/ 412595 h 2655798"/>
              <a:gd name="connsiteX26" fmla="*/ 3836020 w 6768259"/>
              <a:gd name="connsiteY26" fmla="*/ 100361 h 2655798"/>
              <a:gd name="connsiteX27" fmla="*/ 3590693 w 6768259"/>
              <a:gd name="connsiteY27" fmla="*/ 55756 h 2655798"/>
              <a:gd name="connsiteX28" fmla="*/ 3490332 w 6768259"/>
              <a:gd name="connsiteY28" fmla="*/ 44605 h 2655798"/>
              <a:gd name="connsiteX29" fmla="*/ 2854712 w 6768259"/>
              <a:gd name="connsiteY29" fmla="*/ 33454 h 2655798"/>
              <a:gd name="connsiteX0" fmla="*/ 2854712 w 6768259"/>
              <a:gd name="connsiteY0" fmla="*/ 33454 h 2655798"/>
              <a:gd name="connsiteX1" fmla="*/ 2854712 w 6768259"/>
              <a:gd name="connsiteY1" fmla="*/ 33454 h 2655798"/>
              <a:gd name="connsiteX2" fmla="*/ 1561171 w 6768259"/>
              <a:gd name="connsiteY2" fmla="*/ 11151 h 2655798"/>
              <a:gd name="connsiteX3" fmla="*/ 1260088 w 6768259"/>
              <a:gd name="connsiteY3" fmla="*/ 0 h 2655798"/>
              <a:gd name="connsiteX4" fmla="*/ 334537 w 6768259"/>
              <a:gd name="connsiteY4" fmla="*/ 22303 h 2655798"/>
              <a:gd name="connsiteX5" fmla="*/ 256478 w 6768259"/>
              <a:gd name="connsiteY5" fmla="*/ 66907 h 2655798"/>
              <a:gd name="connsiteX6" fmla="*/ 144966 w 6768259"/>
              <a:gd name="connsiteY6" fmla="*/ 144966 h 2655798"/>
              <a:gd name="connsiteX7" fmla="*/ 111512 w 6768259"/>
              <a:gd name="connsiteY7" fmla="*/ 223025 h 2655798"/>
              <a:gd name="connsiteX8" fmla="*/ 0 w 6768259"/>
              <a:gd name="connsiteY8" fmla="*/ 434898 h 2655798"/>
              <a:gd name="connsiteX9" fmla="*/ 33454 w 6768259"/>
              <a:gd name="connsiteY9" fmla="*/ 802888 h 2655798"/>
              <a:gd name="connsiteX10" fmla="*/ 133815 w 6768259"/>
              <a:gd name="connsiteY10" fmla="*/ 892098 h 2655798"/>
              <a:gd name="connsiteX11" fmla="*/ 267629 w 6768259"/>
              <a:gd name="connsiteY11" fmla="*/ 1025912 h 2655798"/>
              <a:gd name="connsiteX12" fmla="*/ 512956 w 6768259"/>
              <a:gd name="connsiteY12" fmla="*/ 1215483 h 2655798"/>
              <a:gd name="connsiteX13" fmla="*/ 1828800 w 6768259"/>
              <a:gd name="connsiteY13" fmla="*/ 1471961 h 2655798"/>
              <a:gd name="connsiteX14" fmla="*/ 2877015 w 6768259"/>
              <a:gd name="connsiteY14" fmla="*/ 2029522 h 2655798"/>
              <a:gd name="connsiteX15" fmla="*/ 5006898 w 6768259"/>
              <a:gd name="connsiteY15" fmla="*/ 2464419 h 2655798"/>
              <a:gd name="connsiteX16" fmla="*/ 5865542 w 6768259"/>
              <a:gd name="connsiteY16" fmla="*/ 2653991 h 2655798"/>
              <a:gd name="connsiteX17" fmla="*/ 6701883 w 6768259"/>
              <a:gd name="connsiteY17" fmla="*/ 2364059 h 2655798"/>
              <a:gd name="connsiteX18" fmla="*/ 6679581 w 6768259"/>
              <a:gd name="connsiteY18" fmla="*/ 1761893 h 2655798"/>
              <a:gd name="connsiteX19" fmla="*/ 6389649 w 6768259"/>
              <a:gd name="connsiteY19" fmla="*/ 1416205 h 2655798"/>
              <a:gd name="connsiteX20" fmla="*/ 6144322 w 6768259"/>
              <a:gd name="connsiteY20" fmla="*/ 1159727 h 2655798"/>
              <a:gd name="connsiteX21" fmla="*/ 5988205 w 6768259"/>
              <a:gd name="connsiteY21" fmla="*/ 1014761 h 2655798"/>
              <a:gd name="connsiteX22" fmla="*/ 5798634 w 6768259"/>
              <a:gd name="connsiteY22" fmla="*/ 858644 h 2655798"/>
              <a:gd name="connsiteX23" fmla="*/ 5586761 w 6768259"/>
              <a:gd name="connsiteY23" fmla="*/ 724829 h 2655798"/>
              <a:gd name="connsiteX24" fmla="*/ 4895385 w 6768259"/>
              <a:gd name="connsiteY24" fmla="*/ 412595 h 2655798"/>
              <a:gd name="connsiteX25" fmla="*/ 3836020 w 6768259"/>
              <a:gd name="connsiteY25" fmla="*/ 100361 h 2655798"/>
              <a:gd name="connsiteX26" fmla="*/ 3590693 w 6768259"/>
              <a:gd name="connsiteY26" fmla="*/ 55756 h 2655798"/>
              <a:gd name="connsiteX27" fmla="*/ 3490332 w 6768259"/>
              <a:gd name="connsiteY27" fmla="*/ 44605 h 2655798"/>
              <a:gd name="connsiteX28" fmla="*/ 2854712 w 6768259"/>
              <a:gd name="connsiteY28" fmla="*/ 33454 h 2655798"/>
              <a:gd name="connsiteX0" fmla="*/ 2854712 w 6768259"/>
              <a:gd name="connsiteY0" fmla="*/ 33454 h 2655798"/>
              <a:gd name="connsiteX1" fmla="*/ 2854712 w 6768259"/>
              <a:gd name="connsiteY1" fmla="*/ 33454 h 2655798"/>
              <a:gd name="connsiteX2" fmla="*/ 1561171 w 6768259"/>
              <a:gd name="connsiteY2" fmla="*/ 11151 h 2655798"/>
              <a:gd name="connsiteX3" fmla="*/ 1260088 w 6768259"/>
              <a:gd name="connsiteY3" fmla="*/ 0 h 2655798"/>
              <a:gd name="connsiteX4" fmla="*/ 334537 w 6768259"/>
              <a:gd name="connsiteY4" fmla="*/ 22303 h 2655798"/>
              <a:gd name="connsiteX5" fmla="*/ 144966 w 6768259"/>
              <a:gd name="connsiteY5" fmla="*/ 144966 h 2655798"/>
              <a:gd name="connsiteX6" fmla="*/ 111512 w 6768259"/>
              <a:gd name="connsiteY6" fmla="*/ 223025 h 2655798"/>
              <a:gd name="connsiteX7" fmla="*/ 0 w 6768259"/>
              <a:gd name="connsiteY7" fmla="*/ 434898 h 2655798"/>
              <a:gd name="connsiteX8" fmla="*/ 33454 w 6768259"/>
              <a:gd name="connsiteY8" fmla="*/ 802888 h 2655798"/>
              <a:gd name="connsiteX9" fmla="*/ 133815 w 6768259"/>
              <a:gd name="connsiteY9" fmla="*/ 892098 h 2655798"/>
              <a:gd name="connsiteX10" fmla="*/ 267629 w 6768259"/>
              <a:gd name="connsiteY10" fmla="*/ 1025912 h 2655798"/>
              <a:gd name="connsiteX11" fmla="*/ 512956 w 6768259"/>
              <a:gd name="connsiteY11" fmla="*/ 1215483 h 2655798"/>
              <a:gd name="connsiteX12" fmla="*/ 1828800 w 6768259"/>
              <a:gd name="connsiteY12" fmla="*/ 1471961 h 2655798"/>
              <a:gd name="connsiteX13" fmla="*/ 2877015 w 6768259"/>
              <a:gd name="connsiteY13" fmla="*/ 2029522 h 2655798"/>
              <a:gd name="connsiteX14" fmla="*/ 5006898 w 6768259"/>
              <a:gd name="connsiteY14" fmla="*/ 2464419 h 2655798"/>
              <a:gd name="connsiteX15" fmla="*/ 5865542 w 6768259"/>
              <a:gd name="connsiteY15" fmla="*/ 2653991 h 2655798"/>
              <a:gd name="connsiteX16" fmla="*/ 6701883 w 6768259"/>
              <a:gd name="connsiteY16" fmla="*/ 2364059 h 2655798"/>
              <a:gd name="connsiteX17" fmla="*/ 6679581 w 6768259"/>
              <a:gd name="connsiteY17" fmla="*/ 1761893 h 2655798"/>
              <a:gd name="connsiteX18" fmla="*/ 6389649 w 6768259"/>
              <a:gd name="connsiteY18" fmla="*/ 1416205 h 2655798"/>
              <a:gd name="connsiteX19" fmla="*/ 6144322 w 6768259"/>
              <a:gd name="connsiteY19" fmla="*/ 1159727 h 2655798"/>
              <a:gd name="connsiteX20" fmla="*/ 5988205 w 6768259"/>
              <a:gd name="connsiteY20" fmla="*/ 1014761 h 2655798"/>
              <a:gd name="connsiteX21" fmla="*/ 5798634 w 6768259"/>
              <a:gd name="connsiteY21" fmla="*/ 858644 h 2655798"/>
              <a:gd name="connsiteX22" fmla="*/ 5586761 w 6768259"/>
              <a:gd name="connsiteY22" fmla="*/ 724829 h 2655798"/>
              <a:gd name="connsiteX23" fmla="*/ 4895385 w 6768259"/>
              <a:gd name="connsiteY23" fmla="*/ 412595 h 2655798"/>
              <a:gd name="connsiteX24" fmla="*/ 3836020 w 6768259"/>
              <a:gd name="connsiteY24" fmla="*/ 100361 h 2655798"/>
              <a:gd name="connsiteX25" fmla="*/ 3590693 w 6768259"/>
              <a:gd name="connsiteY25" fmla="*/ 55756 h 2655798"/>
              <a:gd name="connsiteX26" fmla="*/ 3490332 w 6768259"/>
              <a:gd name="connsiteY26" fmla="*/ 44605 h 2655798"/>
              <a:gd name="connsiteX27" fmla="*/ 2854712 w 6768259"/>
              <a:gd name="connsiteY27" fmla="*/ 33454 h 2655798"/>
              <a:gd name="connsiteX0" fmla="*/ 2854712 w 6768259"/>
              <a:gd name="connsiteY0" fmla="*/ 33454 h 2655798"/>
              <a:gd name="connsiteX1" fmla="*/ 2854712 w 6768259"/>
              <a:gd name="connsiteY1" fmla="*/ 33454 h 2655798"/>
              <a:gd name="connsiteX2" fmla="*/ 1561171 w 6768259"/>
              <a:gd name="connsiteY2" fmla="*/ 11151 h 2655798"/>
              <a:gd name="connsiteX3" fmla="*/ 1260088 w 6768259"/>
              <a:gd name="connsiteY3" fmla="*/ 0 h 2655798"/>
              <a:gd name="connsiteX4" fmla="*/ 334537 w 6768259"/>
              <a:gd name="connsiteY4" fmla="*/ 22303 h 2655798"/>
              <a:gd name="connsiteX5" fmla="*/ 111512 w 6768259"/>
              <a:gd name="connsiteY5" fmla="*/ 223025 h 2655798"/>
              <a:gd name="connsiteX6" fmla="*/ 0 w 6768259"/>
              <a:gd name="connsiteY6" fmla="*/ 434898 h 2655798"/>
              <a:gd name="connsiteX7" fmla="*/ 33454 w 6768259"/>
              <a:gd name="connsiteY7" fmla="*/ 802888 h 2655798"/>
              <a:gd name="connsiteX8" fmla="*/ 133815 w 6768259"/>
              <a:gd name="connsiteY8" fmla="*/ 892098 h 2655798"/>
              <a:gd name="connsiteX9" fmla="*/ 267629 w 6768259"/>
              <a:gd name="connsiteY9" fmla="*/ 1025912 h 2655798"/>
              <a:gd name="connsiteX10" fmla="*/ 512956 w 6768259"/>
              <a:gd name="connsiteY10" fmla="*/ 1215483 h 2655798"/>
              <a:gd name="connsiteX11" fmla="*/ 1828800 w 6768259"/>
              <a:gd name="connsiteY11" fmla="*/ 1471961 h 2655798"/>
              <a:gd name="connsiteX12" fmla="*/ 2877015 w 6768259"/>
              <a:gd name="connsiteY12" fmla="*/ 2029522 h 2655798"/>
              <a:gd name="connsiteX13" fmla="*/ 5006898 w 6768259"/>
              <a:gd name="connsiteY13" fmla="*/ 2464419 h 2655798"/>
              <a:gd name="connsiteX14" fmla="*/ 5865542 w 6768259"/>
              <a:gd name="connsiteY14" fmla="*/ 2653991 h 2655798"/>
              <a:gd name="connsiteX15" fmla="*/ 6701883 w 6768259"/>
              <a:gd name="connsiteY15" fmla="*/ 2364059 h 2655798"/>
              <a:gd name="connsiteX16" fmla="*/ 6679581 w 6768259"/>
              <a:gd name="connsiteY16" fmla="*/ 1761893 h 2655798"/>
              <a:gd name="connsiteX17" fmla="*/ 6389649 w 6768259"/>
              <a:gd name="connsiteY17" fmla="*/ 1416205 h 2655798"/>
              <a:gd name="connsiteX18" fmla="*/ 6144322 w 6768259"/>
              <a:gd name="connsiteY18" fmla="*/ 1159727 h 2655798"/>
              <a:gd name="connsiteX19" fmla="*/ 5988205 w 6768259"/>
              <a:gd name="connsiteY19" fmla="*/ 1014761 h 2655798"/>
              <a:gd name="connsiteX20" fmla="*/ 5798634 w 6768259"/>
              <a:gd name="connsiteY20" fmla="*/ 858644 h 2655798"/>
              <a:gd name="connsiteX21" fmla="*/ 5586761 w 6768259"/>
              <a:gd name="connsiteY21" fmla="*/ 724829 h 2655798"/>
              <a:gd name="connsiteX22" fmla="*/ 4895385 w 6768259"/>
              <a:gd name="connsiteY22" fmla="*/ 412595 h 2655798"/>
              <a:gd name="connsiteX23" fmla="*/ 3836020 w 6768259"/>
              <a:gd name="connsiteY23" fmla="*/ 100361 h 2655798"/>
              <a:gd name="connsiteX24" fmla="*/ 3590693 w 6768259"/>
              <a:gd name="connsiteY24" fmla="*/ 55756 h 2655798"/>
              <a:gd name="connsiteX25" fmla="*/ 3490332 w 6768259"/>
              <a:gd name="connsiteY25" fmla="*/ 44605 h 2655798"/>
              <a:gd name="connsiteX26" fmla="*/ 2854712 w 6768259"/>
              <a:gd name="connsiteY26" fmla="*/ 33454 h 2655798"/>
              <a:gd name="connsiteX0" fmla="*/ 2854712 w 6768259"/>
              <a:gd name="connsiteY0" fmla="*/ 33454 h 2655798"/>
              <a:gd name="connsiteX1" fmla="*/ 2854712 w 6768259"/>
              <a:gd name="connsiteY1" fmla="*/ 33454 h 2655798"/>
              <a:gd name="connsiteX2" fmla="*/ 1561171 w 6768259"/>
              <a:gd name="connsiteY2" fmla="*/ 11151 h 2655798"/>
              <a:gd name="connsiteX3" fmla="*/ 1260088 w 6768259"/>
              <a:gd name="connsiteY3" fmla="*/ 0 h 2655798"/>
              <a:gd name="connsiteX4" fmla="*/ 111512 w 6768259"/>
              <a:gd name="connsiteY4" fmla="*/ 223025 h 2655798"/>
              <a:gd name="connsiteX5" fmla="*/ 0 w 6768259"/>
              <a:gd name="connsiteY5" fmla="*/ 434898 h 2655798"/>
              <a:gd name="connsiteX6" fmla="*/ 33454 w 6768259"/>
              <a:gd name="connsiteY6" fmla="*/ 802888 h 2655798"/>
              <a:gd name="connsiteX7" fmla="*/ 133815 w 6768259"/>
              <a:gd name="connsiteY7" fmla="*/ 892098 h 2655798"/>
              <a:gd name="connsiteX8" fmla="*/ 267629 w 6768259"/>
              <a:gd name="connsiteY8" fmla="*/ 1025912 h 2655798"/>
              <a:gd name="connsiteX9" fmla="*/ 512956 w 6768259"/>
              <a:gd name="connsiteY9" fmla="*/ 1215483 h 2655798"/>
              <a:gd name="connsiteX10" fmla="*/ 1828800 w 6768259"/>
              <a:gd name="connsiteY10" fmla="*/ 1471961 h 2655798"/>
              <a:gd name="connsiteX11" fmla="*/ 2877015 w 6768259"/>
              <a:gd name="connsiteY11" fmla="*/ 2029522 h 2655798"/>
              <a:gd name="connsiteX12" fmla="*/ 5006898 w 6768259"/>
              <a:gd name="connsiteY12" fmla="*/ 2464419 h 2655798"/>
              <a:gd name="connsiteX13" fmla="*/ 5865542 w 6768259"/>
              <a:gd name="connsiteY13" fmla="*/ 2653991 h 2655798"/>
              <a:gd name="connsiteX14" fmla="*/ 6701883 w 6768259"/>
              <a:gd name="connsiteY14" fmla="*/ 2364059 h 2655798"/>
              <a:gd name="connsiteX15" fmla="*/ 6679581 w 6768259"/>
              <a:gd name="connsiteY15" fmla="*/ 1761893 h 2655798"/>
              <a:gd name="connsiteX16" fmla="*/ 6389649 w 6768259"/>
              <a:gd name="connsiteY16" fmla="*/ 1416205 h 2655798"/>
              <a:gd name="connsiteX17" fmla="*/ 6144322 w 6768259"/>
              <a:gd name="connsiteY17" fmla="*/ 1159727 h 2655798"/>
              <a:gd name="connsiteX18" fmla="*/ 5988205 w 6768259"/>
              <a:gd name="connsiteY18" fmla="*/ 1014761 h 2655798"/>
              <a:gd name="connsiteX19" fmla="*/ 5798634 w 6768259"/>
              <a:gd name="connsiteY19" fmla="*/ 858644 h 2655798"/>
              <a:gd name="connsiteX20" fmla="*/ 5586761 w 6768259"/>
              <a:gd name="connsiteY20" fmla="*/ 724829 h 2655798"/>
              <a:gd name="connsiteX21" fmla="*/ 4895385 w 6768259"/>
              <a:gd name="connsiteY21" fmla="*/ 412595 h 2655798"/>
              <a:gd name="connsiteX22" fmla="*/ 3836020 w 6768259"/>
              <a:gd name="connsiteY22" fmla="*/ 100361 h 2655798"/>
              <a:gd name="connsiteX23" fmla="*/ 3590693 w 6768259"/>
              <a:gd name="connsiteY23" fmla="*/ 55756 h 2655798"/>
              <a:gd name="connsiteX24" fmla="*/ 3490332 w 6768259"/>
              <a:gd name="connsiteY24" fmla="*/ 44605 h 2655798"/>
              <a:gd name="connsiteX25" fmla="*/ 2854712 w 6768259"/>
              <a:gd name="connsiteY25" fmla="*/ 33454 h 2655798"/>
              <a:gd name="connsiteX0" fmla="*/ 2854712 w 6768259"/>
              <a:gd name="connsiteY0" fmla="*/ 33454 h 2655798"/>
              <a:gd name="connsiteX1" fmla="*/ 2854712 w 6768259"/>
              <a:gd name="connsiteY1" fmla="*/ 33454 h 2655798"/>
              <a:gd name="connsiteX2" fmla="*/ 1561171 w 6768259"/>
              <a:gd name="connsiteY2" fmla="*/ 11151 h 2655798"/>
              <a:gd name="connsiteX3" fmla="*/ 1260088 w 6768259"/>
              <a:gd name="connsiteY3" fmla="*/ 0 h 2655798"/>
              <a:gd name="connsiteX4" fmla="*/ 278781 w 6768259"/>
              <a:gd name="connsiteY4" fmla="*/ 78059 h 2655798"/>
              <a:gd name="connsiteX5" fmla="*/ 0 w 6768259"/>
              <a:gd name="connsiteY5" fmla="*/ 434898 h 2655798"/>
              <a:gd name="connsiteX6" fmla="*/ 33454 w 6768259"/>
              <a:gd name="connsiteY6" fmla="*/ 802888 h 2655798"/>
              <a:gd name="connsiteX7" fmla="*/ 133815 w 6768259"/>
              <a:gd name="connsiteY7" fmla="*/ 892098 h 2655798"/>
              <a:gd name="connsiteX8" fmla="*/ 267629 w 6768259"/>
              <a:gd name="connsiteY8" fmla="*/ 1025912 h 2655798"/>
              <a:gd name="connsiteX9" fmla="*/ 512956 w 6768259"/>
              <a:gd name="connsiteY9" fmla="*/ 1215483 h 2655798"/>
              <a:gd name="connsiteX10" fmla="*/ 1828800 w 6768259"/>
              <a:gd name="connsiteY10" fmla="*/ 1471961 h 2655798"/>
              <a:gd name="connsiteX11" fmla="*/ 2877015 w 6768259"/>
              <a:gd name="connsiteY11" fmla="*/ 2029522 h 2655798"/>
              <a:gd name="connsiteX12" fmla="*/ 5006898 w 6768259"/>
              <a:gd name="connsiteY12" fmla="*/ 2464419 h 2655798"/>
              <a:gd name="connsiteX13" fmla="*/ 5865542 w 6768259"/>
              <a:gd name="connsiteY13" fmla="*/ 2653991 h 2655798"/>
              <a:gd name="connsiteX14" fmla="*/ 6701883 w 6768259"/>
              <a:gd name="connsiteY14" fmla="*/ 2364059 h 2655798"/>
              <a:gd name="connsiteX15" fmla="*/ 6679581 w 6768259"/>
              <a:gd name="connsiteY15" fmla="*/ 1761893 h 2655798"/>
              <a:gd name="connsiteX16" fmla="*/ 6389649 w 6768259"/>
              <a:gd name="connsiteY16" fmla="*/ 1416205 h 2655798"/>
              <a:gd name="connsiteX17" fmla="*/ 6144322 w 6768259"/>
              <a:gd name="connsiteY17" fmla="*/ 1159727 h 2655798"/>
              <a:gd name="connsiteX18" fmla="*/ 5988205 w 6768259"/>
              <a:gd name="connsiteY18" fmla="*/ 1014761 h 2655798"/>
              <a:gd name="connsiteX19" fmla="*/ 5798634 w 6768259"/>
              <a:gd name="connsiteY19" fmla="*/ 858644 h 2655798"/>
              <a:gd name="connsiteX20" fmla="*/ 5586761 w 6768259"/>
              <a:gd name="connsiteY20" fmla="*/ 724829 h 2655798"/>
              <a:gd name="connsiteX21" fmla="*/ 4895385 w 6768259"/>
              <a:gd name="connsiteY21" fmla="*/ 412595 h 2655798"/>
              <a:gd name="connsiteX22" fmla="*/ 3836020 w 6768259"/>
              <a:gd name="connsiteY22" fmla="*/ 100361 h 2655798"/>
              <a:gd name="connsiteX23" fmla="*/ 3590693 w 6768259"/>
              <a:gd name="connsiteY23" fmla="*/ 55756 h 2655798"/>
              <a:gd name="connsiteX24" fmla="*/ 3490332 w 6768259"/>
              <a:gd name="connsiteY24" fmla="*/ 44605 h 2655798"/>
              <a:gd name="connsiteX25" fmla="*/ 2854712 w 6768259"/>
              <a:gd name="connsiteY25" fmla="*/ 33454 h 2655798"/>
              <a:gd name="connsiteX0" fmla="*/ 2854712 w 6768259"/>
              <a:gd name="connsiteY0" fmla="*/ 33454 h 2655798"/>
              <a:gd name="connsiteX1" fmla="*/ 2854712 w 6768259"/>
              <a:gd name="connsiteY1" fmla="*/ 33454 h 2655798"/>
              <a:gd name="connsiteX2" fmla="*/ 1561171 w 6768259"/>
              <a:gd name="connsiteY2" fmla="*/ 11151 h 2655798"/>
              <a:gd name="connsiteX3" fmla="*/ 1260088 w 6768259"/>
              <a:gd name="connsiteY3" fmla="*/ 0 h 2655798"/>
              <a:gd name="connsiteX4" fmla="*/ 278781 w 6768259"/>
              <a:gd name="connsiteY4" fmla="*/ 78059 h 2655798"/>
              <a:gd name="connsiteX5" fmla="*/ 0 w 6768259"/>
              <a:gd name="connsiteY5" fmla="*/ 434898 h 2655798"/>
              <a:gd name="connsiteX6" fmla="*/ 33454 w 6768259"/>
              <a:gd name="connsiteY6" fmla="*/ 802888 h 2655798"/>
              <a:gd name="connsiteX7" fmla="*/ 133815 w 6768259"/>
              <a:gd name="connsiteY7" fmla="*/ 892098 h 2655798"/>
              <a:gd name="connsiteX8" fmla="*/ 267629 w 6768259"/>
              <a:gd name="connsiteY8" fmla="*/ 1025912 h 2655798"/>
              <a:gd name="connsiteX9" fmla="*/ 512956 w 6768259"/>
              <a:gd name="connsiteY9" fmla="*/ 1215483 h 2655798"/>
              <a:gd name="connsiteX10" fmla="*/ 1828800 w 6768259"/>
              <a:gd name="connsiteY10" fmla="*/ 1471961 h 2655798"/>
              <a:gd name="connsiteX11" fmla="*/ 2877015 w 6768259"/>
              <a:gd name="connsiteY11" fmla="*/ 2029522 h 2655798"/>
              <a:gd name="connsiteX12" fmla="*/ 5006898 w 6768259"/>
              <a:gd name="connsiteY12" fmla="*/ 2464419 h 2655798"/>
              <a:gd name="connsiteX13" fmla="*/ 5865542 w 6768259"/>
              <a:gd name="connsiteY13" fmla="*/ 2653991 h 2655798"/>
              <a:gd name="connsiteX14" fmla="*/ 6701883 w 6768259"/>
              <a:gd name="connsiteY14" fmla="*/ 2364059 h 2655798"/>
              <a:gd name="connsiteX15" fmla="*/ 6679581 w 6768259"/>
              <a:gd name="connsiteY15" fmla="*/ 1761893 h 2655798"/>
              <a:gd name="connsiteX16" fmla="*/ 6389649 w 6768259"/>
              <a:gd name="connsiteY16" fmla="*/ 1416205 h 2655798"/>
              <a:gd name="connsiteX17" fmla="*/ 6144322 w 6768259"/>
              <a:gd name="connsiteY17" fmla="*/ 1159727 h 2655798"/>
              <a:gd name="connsiteX18" fmla="*/ 5988205 w 6768259"/>
              <a:gd name="connsiteY18" fmla="*/ 1014761 h 2655798"/>
              <a:gd name="connsiteX19" fmla="*/ 5798634 w 6768259"/>
              <a:gd name="connsiteY19" fmla="*/ 858644 h 2655798"/>
              <a:gd name="connsiteX20" fmla="*/ 5586761 w 6768259"/>
              <a:gd name="connsiteY20" fmla="*/ 724829 h 2655798"/>
              <a:gd name="connsiteX21" fmla="*/ 4895385 w 6768259"/>
              <a:gd name="connsiteY21" fmla="*/ 412595 h 2655798"/>
              <a:gd name="connsiteX22" fmla="*/ 3836020 w 6768259"/>
              <a:gd name="connsiteY22" fmla="*/ 100361 h 2655798"/>
              <a:gd name="connsiteX23" fmla="*/ 3590693 w 6768259"/>
              <a:gd name="connsiteY23" fmla="*/ 55756 h 2655798"/>
              <a:gd name="connsiteX24" fmla="*/ 3490332 w 6768259"/>
              <a:gd name="connsiteY24" fmla="*/ 44605 h 2655798"/>
              <a:gd name="connsiteX25" fmla="*/ 2854712 w 6768259"/>
              <a:gd name="connsiteY25" fmla="*/ 33454 h 2655798"/>
              <a:gd name="connsiteX0" fmla="*/ 2858051 w 6771598"/>
              <a:gd name="connsiteY0" fmla="*/ 33454 h 2655798"/>
              <a:gd name="connsiteX1" fmla="*/ 2858051 w 6771598"/>
              <a:gd name="connsiteY1" fmla="*/ 33454 h 2655798"/>
              <a:gd name="connsiteX2" fmla="*/ 1564510 w 6771598"/>
              <a:gd name="connsiteY2" fmla="*/ 11151 h 2655798"/>
              <a:gd name="connsiteX3" fmla="*/ 1263427 w 6771598"/>
              <a:gd name="connsiteY3" fmla="*/ 0 h 2655798"/>
              <a:gd name="connsiteX4" fmla="*/ 282120 w 6771598"/>
              <a:gd name="connsiteY4" fmla="*/ 78059 h 2655798"/>
              <a:gd name="connsiteX5" fmla="*/ 3339 w 6771598"/>
              <a:gd name="connsiteY5" fmla="*/ 434898 h 2655798"/>
              <a:gd name="connsiteX6" fmla="*/ 137154 w 6771598"/>
              <a:gd name="connsiteY6" fmla="*/ 892098 h 2655798"/>
              <a:gd name="connsiteX7" fmla="*/ 270968 w 6771598"/>
              <a:gd name="connsiteY7" fmla="*/ 1025912 h 2655798"/>
              <a:gd name="connsiteX8" fmla="*/ 516295 w 6771598"/>
              <a:gd name="connsiteY8" fmla="*/ 1215483 h 2655798"/>
              <a:gd name="connsiteX9" fmla="*/ 1832139 w 6771598"/>
              <a:gd name="connsiteY9" fmla="*/ 1471961 h 2655798"/>
              <a:gd name="connsiteX10" fmla="*/ 2880354 w 6771598"/>
              <a:gd name="connsiteY10" fmla="*/ 2029522 h 2655798"/>
              <a:gd name="connsiteX11" fmla="*/ 5010237 w 6771598"/>
              <a:gd name="connsiteY11" fmla="*/ 2464419 h 2655798"/>
              <a:gd name="connsiteX12" fmla="*/ 5868881 w 6771598"/>
              <a:gd name="connsiteY12" fmla="*/ 2653991 h 2655798"/>
              <a:gd name="connsiteX13" fmla="*/ 6705222 w 6771598"/>
              <a:gd name="connsiteY13" fmla="*/ 2364059 h 2655798"/>
              <a:gd name="connsiteX14" fmla="*/ 6682920 w 6771598"/>
              <a:gd name="connsiteY14" fmla="*/ 1761893 h 2655798"/>
              <a:gd name="connsiteX15" fmla="*/ 6392988 w 6771598"/>
              <a:gd name="connsiteY15" fmla="*/ 1416205 h 2655798"/>
              <a:gd name="connsiteX16" fmla="*/ 6147661 w 6771598"/>
              <a:gd name="connsiteY16" fmla="*/ 1159727 h 2655798"/>
              <a:gd name="connsiteX17" fmla="*/ 5991544 w 6771598"/>
              <a:gd name="connsiteY17" fmla="*/ 1014761 h 2655798"/>
              <a:gd name="connsiteX18" fmla="*/ 5801973 w 6771598"/>
              <a:gd name="connsiteY18" fmla="*/ 858644 h 2655798"/>
              <a:gd name="connsiteX19" fmla="*/ 5590100 w 6771598"/>
              <a:gd name="connsiteY19" fmla="*/ 724829 h 2655798"/>
              <a:gd name="connsiteX20" fmla="*/ 4898724 w 6771598"/>
              <a:gd name="connsiteY20" fmla="*/ 412595 h 2655798"/>
              <a:gd name="connsiteX21" fmla="*/ 3839359 w 6771598"/>
              <a:gd name="connsiteY21" fmla="*/ 100361 h 2655798"/>
              <a:gd name="connsiteX22" fmla="*/ 3594032 w 6771598"/>
              <a:gd name="connsiteY22" fmla="*/ 55756 h 2655798"/>
              <a:gd name="connsiteX23" fmla="*/ 3493671 w 6771598"/>
              <a:gd name="connsiteY23" fmla="*/ 44605 h 2655798"/>
              <a:gd name="connsiteX24" fmla="*/ 2858051 w 6771598"/>
              <a:gd name="connsiteY24" fmla="*/ 33454 h 2655798"/>
              <a:gd name="connsiteX0" fmla="*/ 2854726 w 6768273"/>
              <a:gd name="connsiteY0" fmla="*/ 33454 h 2655798"/>
              <a:gd name="connsiteX1" fmla="*/ 2854726 w 6768273"/>
              <a:gd name="connsiteY1" fmla="*/ 33454 h 2655798"/>
              <a:gd name="connsiteX2" fmla="*/ 1561185 w 6768273"/>
              <a:gd name="connsiteY2" fmla="*/ 11151 h 2655798"/>
              <a:gd name="connsiteX3" fmla="*/ 1260102 w 6768273"/>
              <a:gd name="connsiteY3" fmla="*/ 0 h 2655798"/>
              <a:gd name="connsiteX4" fmla="*/ 278795 w 6768273"/>
              <a:gd name="connsiteY4" fmla="*/ 78059 h 2655798"/>
              <a:gd name="connsiteX5" fmla="*/ 14 w 6768273"/>
              <a:gd name="connsiteY5" fmla="*/ 434898 h 2655798"/>
              <a:gd name="connsiteX6" fmla="*/ 267643 w 6768273"/>
              <a:gd name="connsiteY6" fmla="*/ 1025912 h 2655798"/>
              <a:gd name="connsiteX7" fmla="*/ 512970 w 6768273"/>
              <a:gd name="connsiteY7" fmla="*/ 1215483 h 2655798"/>
              <a:gd name="connsiteX8" fmla="*/ 1828814 w 6768273"/>
              <a:gd name="connsiteY8" fmla="*/ 1471961 h 2655798"/>
              <a:gd name="connsiteX9" fmla="*/ 2877029 w 6768273"/>
              <a:gd name="connsiteY9" fmla="*/ 2029522 h 2655798"/>
              <a:gd name="connsiteX10" fmla="*/ 5006912 w 6768273"/>
              <a:gd name="connsiteY10" fmla="*/ 2464419 h 2655798"/>
              <a:gd name="connsiteX11" fmla="*/ 5865556 w 6768273"/>
              <a:gd name="connsiteY11" fmla="*/ 2653991 h 2655798"/>
              <a:gd name="connsiteX12" fmla="*/ 6701897 w 6768273"/>
              <a:gd name="connsiteY12" fmla="*/ 2364059 h 2655798"/>
              <a:gd name="connsiteX13" fmla="*/ 6679595 w 6768273"/>
              <a:gd name="connsiteY13" fmla="*/ 1761893 h 2655798"/>
              <a:gd name="connsiteX14" fmla="*/ 6389663 w 6768273"/>
              <a:gd name="connsiteY14" fmla="*/ 1416205 h 2655798"/>
              <a:gd name="connsiteX15" fmla="*/ 6144336 w 6768273"/>
              <a:gd name="connsiteY15" fmla="*/ 1159727 h 2655798"/>
              <a:gd name="connsiteX16" fmla="*/ 5988219 w 6768273"/>
              <a:gd name="connsiteY16" fmla="*/ 1014761 h 2655798"/>
              <a:gd name="connsiteX17" fmla="*/ 5798648 w 6768273"/>
              <a:gd name="connsiteY17" fmla="*/ 858644 h 2655798"/>
              <a:gd name="connsiteX18" fmla="*/ 5586775 w 6768273"/>
              <a:gd name="connsiteY18" fmla="*/ 724829 h 2655798"/>
              <a:gd name="connsiteX19" fmla="*/ 4895399 w 6768273"/>
              <a:gd name="connsiteY19" fmla="*/ 412595 h 2655798"/>
              <a:gd name="connsiteX20" fmla="*/ 3836034 w 6768273"/>
              <a:gd name="connsiteY20" fmla="*/ 100361 h 2655798"/>
              <a:gd name="connsiteX21" fmla="*/ 3590707 w 6768273"/>
              <a:gd name="connsiteY21" fmla="*/ 55756 h 2655798"/>
              <a:gd name="connsiteX22" fmla="*/ 3490346 w 6768273"/>
              <a:gd name="connsiteY22" fmla="*/ 44605 h 2655798"/>
              <a:gd name="connsiteX23" fmla="*/ 2854726 w 6768273"/>
              <a:gd name="connsiteY23" fmla="*/ 33454 h 2655798"/>
              <a:gd name="connsiteX0" fmla="*/ 2854726 w 6768273"/>
              <a:gd name="connsiteY0" fmla="*/ 33454 h 2655798"/>
              <a:gd name="connsiteX1" fmla="*/ 2854726 w 6768273"/>
              <a:gd name="connsiteY1" fmla="*/ 33454 h 2655798"/>
              <a:gd name="connsiteX2" fmla="*/ 1561185 w 6768273"/>
              <a:gd name="connsiteY2" fmla="*/ 11151 h 2655798"/>
              <a:gd name="connsiteX3" fmla="*/ 1260102 w 6768273"/>
              <a:gd name="connsiteY3" fmla="*/ 0 h 2655798"/>
              <a:gd name="connsiteX4" fmla="*/ 278795 w 6768273"/>
              <a:gd name="connsiteY4" fmla="*/ 78059 h 2655798"/>
              <a:gd name="connsiteX5" fmla="*/ 14 w 6768273"/>
              <a:gd name="connsiteY5" fmla="*/ 434898 h 2655798"/>
              <a:gd name="connsiteX6" fmla="*/ 267643 w 6768273"/>
              <a:gd name="connsiteY6" fmla="*/ 1025912 h 2655798"/>
              <a:gd name="connsiteX7" fmla="*/ 512970 w 6768273"/>
              <a:gd name="connsiteY7" fmla="*/ 1215483 h 2655798"/>
              <a:gd name="connsiteX8" fmla="*/ 1828814 w 6768273"/>
              <a:gd name="connsiteY8" fmla="*/ 1471961 h 2655798"/>
              <a:gd name="connsiteX9" fmla="*/ 2877029 w 6768273"/>
              <a:gd name="connsiteY9" fmla="*/ 2029522 h 2655798"/>
              <a:gd name="connsiteX10" fmla="*/ 5006912 w 6768273"/>
              <a:gd name="connsiteY10" fmla="*/ 2464419 h 2655798"/>
              <a:gd name="connsiteX11" fmla="*/ 5865556 w 6768273"/>
              <a:gd name="connsiteY11" fmla="*/ 2653991 h 2655798"/>
              <a:gd name="connsiteX12" fmla="*/ 6701897 w 6768273"/>
              <a:gd name="connsiteY12" fmla="*/ 2364059 h 2655798"/>
              <a:gd name="connsiteX13" fmla="*/ 6679595 w 6768273"/>
              <a:gd name="connsiteY13" fmla="*/ 1761893 h 2655798"/>
              <a:gd name="connsiteX14" fmla="*/ 6389663 w 6768273"/>
              <a:gd name="connsiteY14" fmla="*/ 1416205 h 2655798"/>
              <a:gd name="connsiteX15" fmla="*/ 6144336 w 6768273"/>
              <a:gd name="connsiteY15" fmla="*/ 1159727 h 2655798"/>
              <a:gd name="connsiteX16" fmla="*/ 5988219 w 6768273"/>
              <a:gd name="connsiteY16" fmla="*/ 1014761 h 2655798"/>
              <a:gd name="connsiteX17" fmla="*/ 5798648 w 6768273"/>
              <a:gd name="connsiteY17" fmla="*/ 858644 h 2655798"/>
              <a:gd name="connsiteX18" fmla="*/ 5586775 w 6768273"/>
              <a:gd name="connsiteY18" fmla="*/ 724829 h 2655798"/>
              <a:gd name="connsiteX19" fmla="*/ 4895399 w 6768273"/>
              <a:gd name="connsiteY19" fmla="*/ 412595 h 2655798"/>
              <a:gd name="connsiteX20" fmla="*/ 3836034 w 6768273"/>
              <a:gd name="connsiteY20" fmla="*/ 100361 h 2655798"/>
              <a:gd name="connsiteX21" fmla="*/ 3590707 w 6768273"/>
              <a:gd name="connsiteY21" fmla="*/ 55756 h 2655798"/>
              <a:gd name="connsiteX22" fmla="*/ 3490346 w 6768273"/>
              <a:gd name="connsiteY22" fmla="*/ 44605 h 2655798"/>
              <a:gd name="connsiteX23" fmla="*/ 2854726 w 6768273"/>
              <a:gd name="connsiteY23" fmla="*/ 33454 h 2655798"/>
              <a:gd name="connsiteX0" fmla="*/ 2854726 w 6768273"/>
              <a:gd name="connsiteY0" fmla="*/ 33454 h 2655798"/>
              <a:gd name="connsiteX1" fmla="*/ 2854726 w 6768273"/>
              <a:gd name="connsiteY1" fmla="*/ 33454 h 2655798"/>
              <a:gd name="connsiteX2" fmla="*/ 1561185 w 6768273"/>
              <a:gd name="connsiteY2" fmla="*/ 11151 h 2655798"/>
              <a:gd name="connsiteX3" fmla="*/ 1260102 w 6768273"/>
              <a:gd name="connsiteY3" fmla="*/ 0 h 2655798"/>
              <a:gd name="connsiteX4" fmla="*/ 278795 w 6768273"/>
              <a:gd name="connsiteY4" fmla="*/ 78059 h 2655798"/>
              <a:gd name="connsiteX5" fmla="*/ 14 w 6768273"/>
              <a:gd name="connsiteY5" fmla="*/ 434898 h 2655798"/>
              <a:gd name="connsiteX6" fmla="*/ 267643 w 6768273"/>
              <a:gd name="connsiteY6" fmla="*/ 1025912 h 2655798"/>
              <a:gd name="connsiteX7" fmla="*/ 512970 w 6768273"/>
              <a:gd name="connsiteY7" fmla="*/ 1215483 h 2655798"/>
              <a:gd name="connsiteX8" fmla="*/ 1828814 w 6768273"/>
              <a:gd name="connsiteY8" fmla="*/ 1471961 h 2655798"/>
              <a:gd name="connsiteX9" fmla="*/ 2877029 w 6768273"/>
              <a:gd name="connsiteY9" fmla="*/ 2029522 h 2655798"/>
              <a:gd name="connsiteX10" fmla="*/ 5006912 w 6768273"/>
              <a:gd name="connsiteY10" fmla="*/ 2464419 h 2655798"/>
              <a:gd name="connsiteX11" fmla="*/ 5865556 w 6768273"/>
              <a:gd name="connsiteY11" fmla="*/ 2653991 h 2655798"/>
              <a:gd name="connsiteX12" fmla="*/ 6701897 w 6768273"/>
              <a:gd name="connsiteY12" fmla="*/ 2364059 h 2655798"/>
              <a:gd name="connsiteX13" fmla="*/ 6679595 w 6768273"/>
              <a:gd name="connsiteY13" fmla="*/ 1761893 h 2655798"/>
              <a:gd name="connsiteX14" fmla="*/ 6389663 w 6768273"/>
              <a:gd name="connsiteY14" fmla="*/ 1416205 h 2655798"/>
              <a:gd name="connsiteX15" fmla="*/ 6144336 w 6768273"/>
              <a:gd name="connsiteY15" fmla="*/ 1159727 h 2655798"/>
              <a:gd name="connsiteX16" fmla="*/ 5988219 w 6768273"/>
              <a:gd name="connsiteY16" fmla="*/ 1014761 h 2655798"/>
              <a:gd name="connsiteX17" fmla="*/ 5798648 w 6768273"/>
              <a:gd name="connsiteY17" fmla="*/ 858644 h 2655798"/>
              <a:gd name="connsiteX18" fmla="*/ 5586775 w 6768273"/>
              <a:gd name="connsiteY18" fmla="*/ 724829 h 2655798"/>
              <a:gd name="connsiteX19" fmla="*/ 4895399 w 6768273"/>
              <a:gd name="connsiteY19" fmla="*/ 412595 h 2655798"/>
              <a:gd name="connsiteX20" fmla="*/ 3836034 w 6768273"/>
              <a:gd name="connsiteY20" fmla="*/ 100361 h 2655798"/>
              <a:gd name="connsiteX21" fmla="*/ 3590707 w 6768273"/>
              <a:gd name="connsiteY21" fmla="*/ 55756 h 2655798"/>
              <a:gd name="connsiteX22" fmla="*/ 3490346 w 6768273"/>
              <a:gd name="connsiteY22" fmla="*/ 44605 h 2655798"/>
              <a:gd name="connsiteX23" fmla="*/ 2854726 w 6768273"/>
              <a:gd name="connsiteY23" fmla="*/ 33454 h 2655798"/>
              <a:gd name="connsiteX0" fmla="*/ 2854731 w 6768278"/>
              <a:gd name="connsiteY0" fmla="*/ 33454 h 2655798"/>
              <a:gd name="connsiteX1" fmla="*/ 2854731 w 6768278"/>
              <a:gd name="connsiteY1" fmla="*/ 33454 h 2655798"/>
              <a:gd name="connsiteX2" fmla="*/ 1561190 w 6768278"/>
              <a:gd name="connsiteY2" fmla="*/ 11151 h 2655798"/>
              <a:gd name="connsiteX3" fmla="*/ 1260107 w 6768278"/>
              <a:gd name="connsiteY3" fmla="*/ 0 h 2655798"/>
              <a:gd name="connsiteX4" fmla="*/ 278800 w 6768278"/>
              <a:gd name="connsiteY4" fmla="*/ 78059 h 2655798"/>
              <a:gd name="connsiteX5" fmla="*/ 19 w 6768278"/>
              <a:gd name="connsiteY5" fmla="*/ 434898 h 2655798"/>
              <a:gd name="connsiteX6" fmla="*/ 267648 w 6768278"/>
              <a:gd name="connsiteY6" fmla="*/ 1025912 h 2655798"/>
              <a:gd name="connsiteX7" fmla="*/ 814058 w 6768278"/>
              <a:gd name="connsiteY7" fmla="*/ 1282390 h 2655798"/>
              <a:gd name="connsiteX8" fmla="*/ 1828819 w 6768278"/>
              <a:gd name="connsiteY8" fmla="*/ 1471961 h 2655798"/>
              <a:gd name="connsiteX9" fmla="*/ 2877034 w 6768278"/>
              <a:gd name="connsiteY9" fmla="*/ 2029522 h 2655798"/>
              <a:gd name="connsiteX10" fmla="*/ 5006917 w 6768278"/>
              <a:gd name="connsiteY10" fmla="*/ 2464419 h 2655798"/>
              <a:gd name="connsiteX11" fmla="*/ 5865561 w 6768278"/>
              <a:gd name="connsiteY11" fmla="*/ 2653991 h 2655798"/>
              <a:gd name="connsiteX12" fmla="*/ 6701902 w 6768278"/>
              <a:gd name="connsiteY12" fmla="*/ 2364059 h 2655798"/>
              <a:gd name="connsiteX13" fmla="*/ 6679600 w 6768278"/>
              <a:gd name="connsiteY13" fmla="*/ 1761893 h 2655798"/>
              <a:gd name="connsiteX14" fmla="*/ 6389668 w 6768278"/>
              <a:gd name="connsiteY14" fmla="*/ 1416205 h 2655798"/>
              <a:gd name="connsiteX15" fmla="*/ 6144341 w 6768278"/>
              <a:gd name="connsiteY15" fmla="*/ 1159727 h 2655798"/>
              <a:gd name="connsiteX16" fmla="*/ 5988224 w 6768278"/>
              <a:gd name="connsiteY16" fmla="*/ 1014761 h 2655798"/>
              <a:gd name="connsiteX17" fmla="*/ 5798653 w 6768278"/>
              <a:gd name="connsiteY17" fmla="*/ 858644 h 2655798"/>
              <a:gd name="connsiteX18" fmla="*/ 5586780 w 6768278"/>
              <a:gd name="connsiteY18" fmla="*/ 724829 h 2655798"/>
              <a:gd name="connsiteX19" fmla="*/ 4895404 w 6768278"/>
              <a:gd name="connsiteY19" fmla="*/ 412595 h 2655798"/>
              <a:gd name="connsiteX20" fmla="*/ 3836039 w 6768278"/>
              <a:gd name="connsiteY20" fmla="*/ 100361 h 2655798"/>
              <a:gd name="connsiteX21" fmla="*/ 3590712 w 6768278"/>
              <a:gd name="connsiteY21" fmla="*/ 55756 h 2655798"/>
              <a:gd name="connsiteX22" fmla="*/ 3490351 w 6768278"/>
              <a:gd name="connsiteY22" fmla="*/ 44605 h 2655798"/>
              <a:gd name="connsiteX23" fmla="*/ 2854731 w 6768278"/>
              <a:gd name="connsiteY23" fmla="*/ 33454 h 2655798"/>
              <a:gd name="connsiteX0" fmla="*/ 2854749 w 6768296"/>
              <a:gd name="connsiteY0" fmla="*/ 33454 h 2655798"/>
              <a:gd name="connsiteX1" fmla="*/ 2854749 w 6768296"/>
              <a:gd name="connsiteY1" fmla="*/ 33454 h 2655798"/>
              <a:gd name="connsiteX2" fmla="*/ 1561208 w 6768296"/>
              <a:gd name="connsiteY2" fmla="*/ 11151 h 2655798"/>
              <a:gd name="connsiteX3" fmla="*/ 1260125 w 6768296"/>
              <a:gd name="connsiteY3" fmla="*/ 0 h 2655798"/>
              <a:gd name="connsiteX4" fmla="*/ 278818 w 6768296"/>
              <a:gd name="connsiteY4" fmla="*/ 78059 h 2655798"/>
              <a:gd name="connsiteX5" fmla="*/ 37 w 6768296"/>
              <a:gd name="connsiteY5" fmla="*/ 434898 h 2655798"/>
              <a:gd name="connsiteX6" fmla="*/ 200758 w 6768296"/>
              <a:gd name="connsiteY6" fmla="*/ 914400 h 2655798"/>
              <a:gd name="connsiteX7" fmla="*/ 814076 w 6768296"/>
              <a:gd name="connsiteY7" fmla="*/ 1282390 h 2655798"/>
              <a:gd name="connsiteX8" fmla="*/ 1828837 w 6768296"/>
              <a:gd name="connsiteY8" fmla="*/ 1471961 h 2655798"/>
              <a:gd name="connsiteX9" fmla="*/ 2877052 w 6768296"/>
              <a:gd name="connsiteY9" fmla="*/ 2029522 h 2655798"/>
              <a:gd name="connsiteX10" fmla="*/ 5006935 w 6768296"/>
              <a:gd name="connsiteY10" fmla="*/ 2464419 h 2655798"/>
              <a:gd name="connsiteX11" fmla="*/ 5865579 w 6768296"/>
              <a:gd name="connsiteY11" fmla="*/ 2653991 h 2655798"/>
              <a:gd name="connsiteX12" fmla="*/ 6701920 w 6768296"/>
              <a:gd name="connsiteY12" fmla="*/ 2364059 h 2655798"/>
              <a:gd name="connsiteX13" fmla="*/ 6679618 w 6768296"/>
              <a:gd name="connsiteY13" fmla="*/ 1761893 h 2655798"/>
              <a:gd name="connsiteX14" fmla="*/ 6389686 w 6768296"/>
              <a:gd name="connsiteY14" fmla="*/ 1416205 h 2655798"/>
              <a:gd name="connsiteX15" fmla="*/ 6144359 w 6768296"/>
              <a:gd name="connsiteY15" fmla="*/ 1159727 h 2655798"/>
              <a:gd name="connsiteX16" fmla="*/ 5988242 w 6768296"/>
              <a:gd name="connsiteY16" fmla="*/ 1014761 h 2655798"/>
              <a:gd name="connsiteX17" fmla="*/ 5798671 w 6768296"/>
              <a:gd name="connsiteY17" fmla="*/ 858644 h 2655798"/>
              <a:gd name="connsiteX18" fmla="*/ 5586798 w 6768296"/>
              <a:gd name="connsiteY18" fmla="*/ 724829 h 2655798"/>
              <a:gd name="connsiteX19" fmla="*/ 4895422 w 6768296"/>
              <a:gd name="connsiteY19" fmla="*/ 412595 h 2655798"/>
              <a:gd name="connsiteX20" fmla="*/ 3836057 w 6768296"/>
              <a:gd name="connsiteY20" fmla="*/ 100361 h 2655798"/>
              <a:gd name="connsiteX21" fmla="*/ 3590730 w 6768296"/>
              <a:gd name="connsiteY21" fmla="*/ 55756 h 2655798"/>
              <a:gd name="connsiteX22" fmla="*/ 3490369 w 6768296"/>
              <a:gd name="connsiteY22" fmla="*/ 44605 h 2655798"/>
              <a:gd name="connsiteX23" fmla="*/ 2854749 w 6768296"/>
              <a:gd name="connsiteY23" fmla="*/ 33454 h 2655798"/>
              <a:gd name="connsiteX0" fmla="*/ 2854749 w 6768296"/>
              <a:gd name="connsiteY0" fmla="*/ 33454 h 2655798"/>
              <a:gd name="connsiteX1" fmla="*/ 2854749 w 6768296"/>
              <a:gd name="connsiteY1" fmla="*/ 33454 h 2655798"/>
              <a:gd name="connsiteX2" fmla="*/ 1728476 w 6768296"/>
              <a:gd name="connsiteY2" fmla="*/ 144966 h 2655798"/>
              <a:gd name="connsiteX3" fmla="*/ 1260125 w 6768296"/>
              <a:gd name="connsiteY3" fmla="*/ 0 h 2655798"/>
              <a:gd name="connsiteX4" fmla="*/ 278818 w 6768296"/>
              <a:gd name="connsiteY4" fmla="*/ 78059 h 2655798"/>
              <a:gd name="connsiteX5" fmla="*/ 37 w 6768296"/>
              <a:gd name="connsiteY5" fmla="*/ 434898 h 2655798"/>
              <a:gd name="connsiteX6" fmla="*/ 200758 w 6768296"/>
              <a:gd name="connsiteY6" fmla="*/ 914400 h 2655798"/>
              <a:gd name="connsiteX7" fmla="*/ 814076 w 6768296"/>
              <a:gd name="connsiteY7" fmla="*/ 1282390 h 2655798"/>
              <a:gd name="connsiteX8" fmla="*/ 1828837 w 6768296"/>
              <a:gd name="connsiteY8" fmla="*/ 1471961 h 2655798"/>
              <a:gd name="connsiteX9" fmla="*/ 2877052 w 6768296"/>
              <a:gd name="connsiteY9" fmla="*/ 2029522 h 2655798"/>
              <a:gd name="connsiteX10" fmla="*/ 5006935 w 6768296"/>
              <a:gd name="connsiteY10" fmla="*/ 2464419 h 2655798"/>
              <a:gd name="connsiteX11" fmla="*/ 5865579 w 6768296"/>
              <a:gd name="connsiteY11" fmla="*/ 2653991 h 2655798"/>
              <a:gd name="connsiteX12" fmla="*/ 6701920 w 6768296"/>
              <a:gd name="connsiteY12" fmla="*/ 2364059 h 2655798"/>
              <a:gd name="connsiteX13" fmla="*/ 6679618 w 6768296"/>
              <a:gd name="connsiteY13" fmla="*/ 1761893 h 2655798"/>
              <a:gd name="connsiteX14" fmla="*/ 6389686 w 6768296"/>
              <a:gd name="connsiteY14" fmla="*/ 1416205 h 2655798"/>
              <a:gd name="connsiteX15" fmla="*/ 6144359 w 6768296"/>
              <a:gd name="connsiteY15" fmla="*/ 1159727 h 2655798"/>
              <a:gd name="connsiteX16" fmla="*/ 5988242 w 6768296"/>
              <a:gd name="connsiteY16" fmla="*/ 1014761 h 2655798"/>
              <a:gd name="connsiteX17" fmla="*/ 5798671 w 6768296"/>
              <a:gd name="connsiteY17" fmla="*/ 858644 h 2655798"/>
              <a:gd name="connsiteX18" fmla="*/ 5586798 w 6768296"/>
              <a:gd name="connsiteY18" fmla="*/ 724829 h 2655798"/>
              <a:gd name="connsiteX19" fmla="*/ 4895422 w 6768296"/>
              <a:gd name="connsiteY19" fmla="*/ 412595 h 2655798"/>
              <a:gd name="connsiteX20" fmla="*/ 3836057 w 6768296"/>
              <a:gd name="connsiteY20" fmla="*/ 100361 h 2655798"/>
              <a:gd name="connsiteX21" fmla="*/ 3590730 w 6768296"/>
              <a:gd name="connsiteY21" fmla="*/ 55756 h 2655798"/>
              <a:gd name="connsiteX22" fmla="*/ 3490369 w 6768296"/>
              <a:gd name="connsiteY22" fmla="*/ 44605 h 2655798"/>
              <a:gd name="connsiteX23" fmla="*/ 2854749 w 6768296"/>
              <a:gd name="connsiteY23" fmla="*/ 33454 h 2655798"/>
              <a:gd name="connsiteX0" fmla="*/ 3490369 w 6768296"/>
              <a:gd name="connsiteY0" fmla="*/ 44605 h 2655798"/>
              <a:gd name="connsiteX1" fmla="*/ 2854749 w 6768296"/>
              <a:gd name="connsiteY1" fmla="*/ 33454 h 2655798"/>
              <a:gd name="connsiteX2" fmla="*/ 1728476 w 6768296"/>
              <a:gd name="connsiteY2" fmla="*/ 144966 h 2655798"/>
              <a:gd name="connsiteX3" fmla="*/ 1260125 w 6768296"/>
              <a:gd name="connsiteY3" fmla="*/ 0 h 2655798"/>
              <a:gd name="connsiteX4" fmla="*/ 278818 w 6768296"/>
              <a:gd name="connsiteY4" fmla="*/ 78059 h 2655798"/>
              <a:gd name="connsiteX5" fmla="*/ 37 w 6768296"/>
              <a:gd name="connsiteY5" fmla="*/ 434898 h 2655798"/>
              <a:gd name="connsiteX6" fmla="*/ 200758 w 6768296"/>
              <a:gd name="connsiteY6" fmla="*/ 914400 h 2655798"/>
              <a:gd name="connsiteX7" fmla="*/ 814076 w 6768296"/>
              <a:gd name="connsiteY7" fmla="*/ 1282390 h 2655798"/>
              <a:gd name="connsiteX8" fmla="*/ 1828837 w 6768296"/>
              <a:gd name="connsiteY8" fmla="*/ 1471961 h 2655798"/>
              <a:gd name="connsiteX9" fmla="*/ 2877052 w 6768296"/>
              <a:gd name="connsiteY9" fmla="*/ 2029522 h 2655798"/>
              <a:gd name="connsiteX10" fmla="*/ 5006935 w 6768296"/>
              <a:gd name="connsiteY10" fmla="*/ 2464419 h 2655798"/>
              <a:gd name="connsiteX11" fmla="*/ 5865579 w 6768296"/>
              <a:gd name="connsiteY11" fmla="*/ 2653991 h 2655798"/>
              <a:gd name="connsiteX12" fmla="*/ 6701920 w 6768296"/>
              <a:gd name="connsiteY12" fmla="*/ 2364059 h 2655798"/>
              <a:gd name="connsiteX13" fmla="*/ 6679618 w 6768296"/>
              <a:gd name="connsiteY13" fmla="*/ 1761893 h 2655798"/>
              <a:gd name="connsiteX14" fmla="*/ 6389686 w 6768296"/>
              <a:gd name="connsiteY14" fmla="*/ 1416205 h 2655798"/>
              <a:gd name="connsiteX15" fmla="*/ 6144359 w 6768296"/>
              <a:gd name="connsiteY15" fmla="*/ 1159727 h 2655798"/>
              <a:gd name="connsiteX16" fmla="*/ 5988242 w 6768296"/>
              <a:gd name="connsiteY16" fmla="*/ 1014761 h 2655798"/>
              <a:gd name="connsiteX17" fmla="*/ 5798671 w 6768296"/>
              <a:gd name="connsiteY17" fmla="*/ 858644 h 2655798"/>
              <a:gd name="connsiteX18" fmla="*/ 5586798 w 6768296"/>
              <a:gd name="connsiteY18" fmla="*/ 724829 h 2655798"/>
              <a:gd name="connsiteX19" fmla="*/ 4895422 w 6768296"/>
              <a:gd name="connsiteY19" fmla="*/ 412595 h 2655798"/>
              <a:gd name="connsiteX20" fmla="*/ 3836057 w 6768296"/>
              <a:gd name="connsiteY20" fmla="*/ 100361 h 2655798"/>
              <a:gd name="connsiteX21" fmla="*/ 3590730 w 6768296"/>
              <a:gd name="connsiteY21" fmla="*/ 55756 h 2655798"/>
              <a:gd name="connsiteX22" fmla="*/ 3490369 w 6768296"/>
              <a:gd name="connsiteY22" fmla="*/ 44605 h 2655798"/>
              <a:gd name="connsiteX0" fmla="*/ 3590730 w 6768296"/>
              <a:gd name="connsiteY0" fmla="*/ 55756 h 2655798"/>
              <a:gd name="connsiteX1" fmla="*/ 2854749 w 6768296"/>
              <a:gd name="connsiteY1" fmla="*/ 33454 h 2655798"/>
              <a:gd name="connsiteX2" fmla="*/ 1728476 w 6768296"/>
              <a:gd name="connsiteY2" fmla="*/ 144966 h 2655798"/>
              <a:gd name="connsiteX3" fmla="*/ 1260125 w 6768296"/>
              <a:gd name="connsiteY3" fmla="*/ 0 h 2655798"/>
              <a:gd name="connsiteX4" fmla="*/ 278818 w 6768296"/>
              <a:gd name="connsiteY4" fmla="*/ 78059 h 2655798"/>
              <a:gd name="connsiteX5" fmla="*/ 37 w 6768296"/>
              <a:gd name="connsiteY5" fmla="*/ 434898 h 2655798"/>
              <a:gd name="connsiteX6" fmla="*/ 200758 w 6768296"/>
              <a:gd name="connsiteY6" fmla="*/ 914400 h 2655798"/>
              <a:gd name="connsiteX7" fmla="*/ 814076 w 6768296"/>
              <a:gd name="connsiteY7" fmla="*/ 1282390 h 2655798"/>
              <a:gd name="connsiteX8" fmla="*/ 1828837 w 6768296"/>
              <a:gd name="connsiteY8" fmla="*/ 1471961 h 2655798"/>
              <a:gd name="connsiteX9" fmla="*/ 2877052 w 6768296"/>
              <a:gd name="connsiteY9" fmla="*/ 2029522 h 2655798"/>
              <a:gd name="connsiteX10" fmla="*/ 5006935 w 6768296"/>
              <a:gd name="connsiteY10" fmla="*/ 2464419 h 2655798"/>
              <a:gd name="connsiteX11" fmla="*/ 5865579 w 6768296"/>
              <a:gd name="connsiteY11" fmla="*/ 2653991 h 2655798"/>
              <a:gd name="connsiteX12" fmla="*/ 6701920 w 6768296"/>
              <a:gd name="connsiteY12" fmla="*/ 2364059 h 2655798"/>
              <a:gd name="connsiteX13" fmla="*/ 6679618 w 6768296"/>
              <a:gd name="connsiteY13" fmla="*/ 1761893 h 2655798"/>
              <a:gd name="connsiteX14" fmla="*/ 6389686 w 6768296"/>
              <a:gd name="connsiteY14" fmla="*/ 1416205 h 2655798"/>
              <a:gd name="connsiteX15" fmla="*/ 6144359 w 6768296"/>
              <a:gd name="connsiteY15" fmla="*/ 1159727 h 2655798"/>
              <a:gd name="connsiteX16" fmla="*/ 5988242 w 6768296"/>
              <a:gd name="connsiteY16" fmla="*/ 1014761 h 2655798"/>
              <a:gd name="connsiteX17" fmla="*/ 5798671 w 6768296"/>
              <a:gd name="connsiteY17" fmla="*/ 858644 h 2655798"/>
              <a:gd name="connsiteX18" fmla="*/ 5586798 w 6768296"/>
              <a:gd name="connsiteY18" fmla="*/ 724829 h 2655798"/>
              <a:gd name="connsiteX19" fmla="*/ 4895422 w 6768296"/>
              <a:gd name="connsiteY19" fmla="*/ 412595 h 2655798"/>
              <a:gd name="connsiteX20" fmla="*/ 3836057 w 6768296"/>
              <a:gd name="connsiteY20" fmla="*/ 100361 h 2655798"/>
              <a:gd name="connsiteX21" fmla="*/ 3590730 w 6768296"/>
              <a:gd name="connsiteY21" fmla="*/ 55756 h 2655798"/>
              <a:gd name="connsiteX0" fmla="*/ 3590730 w 6768296"/>
              <a:gd name="connsiteY0" fmla="*/ 55756 h 2655798"/>
              <a:gd name="connsiteX1" fmla="*/ 1728476 w 6768296"/>
              <a:gd name="connsiteY1" fmla="*/ 144966 h 2655798"/>
              <a:gd name="connsiteX2" fmla="*/ 1260125 w 6768296"/>
              <a:gd name="connsiteY2" fmla="*/ 0 h 2655798"/>
              <a:gd name="connsiteX3" fmla="*/ 278818 w 6768296"/>
              <a:gd name="connsiteY3" fmla="*/ 78059 h 2655798"/>
              <a:gd name="connsiteX4" fmla="*/ 37 w 6768296"/>
              <a:gd name="connsiteY4" fmla="*/ 434898 h 2655798"/>
              <a:gd name="connsiteX5" fmla="*/ 200758 w 6768296"/>
              <a:gd name="connsiteY5" fmla="*/ 914400 h 2655798"/>
              <a:gd name="connsiteX6" fmla="*/ 814076 w 6768296"/>
              <a:gd name="connsiteY6" fmla="*/ 1282390 h 2655798"/>
              <a:gd name="connsiteX7" fmla="*/ 1828837 w 6768296"/>
              <a:gd name="connsiteY7" fmla="*/ 1471961 h 2655798"/>
              <a:gd name="connsiteX8" fmla="*/ 2877052 w 6768296"/>
              <a:gd name="connsiteY8" fmla="*/ 2029522 h 2655798"/>
              <a:gd name="connsiteX9" fmla="*/ 5006935 w 6768296"/>
              <a:gd name="connsiteY9" fmla="*/ 2464419 h 2655798"/>
              <a:gd name="connsiteX10" fmla="*/ 5865579 w 6768296"/>
              <a:gd name="connsiteY10" fmla="*/ 2653991 h 2655798"/>
              <a:gd name="connsiteX11" fmla="*/ 6701920 w 6768296"/>
              <a:gd name="connsiteY11" fmla="*/ 2364059 h 2655798"/>
              <a:gd name="connsiteX12" fmla="*/ 6679618 w 6768296"/>
              <a:gd name="connsiteY12" fmla="*/ 1761893 h 2655798"/>
              <a:gd name="connsiteX13" fmla="*/ 6389686 w 6768296"/>
              <a:gd name="connsiteY13" fmla="*/ 1416205 h 2655798"/>
              <a:gd name="connsiteX14" fmla="*/ 6144359 w 6768296"/>
              <a:gd name="connsiteY14" fmla="*/ 1159727 h 2655798"/>
              <a:gd name="connsiteX15" fmla="*/ 5988242 w 6768296"/>
              <a:gd name="connsiteY15" fmla="*/ 1014761 h 2655798"/>
              <a:gd name="connsiteX16" fmla="*/ 5798671 w 6768296"/>
              <a:gd name="connsiteY16" fmla="*/ 858644 h 2655798"/>
              <a:gd name="connsiteX17" fmla="*/ 5586798 w 6768296"/>
              <a:gd name="connsiteY17" fmla="*/ 724829 h 2655798"/>
              <a:gd name="connsiteX18" fmla="*/ 4895422 w 6768296"/>
              <a:gd name="connsiteY18" fmla="*/ 412595 h 2655798"/>
              <a:gd name="connsiteX19" fmla="*/ 3836057 w 6768296"/>
              <a:gd name="connsiteY19" fmla="*/ 100361 h 2655798"/>
              <a:gd name="connsiteX20" fmla="*/ 3590730 w 6768296"/>
              <a:gd name="connsiteY20" fmla="*/ 55756 h 2655798"/>
              <a:gd name="connsiteX0" fmla="*/ 3590730 w 6768296"/>
              <a:gd name="connsiteY0" fmla="*/ 55756 h 2655798"/>
              <a:gd name="connsiteX1" fmla="*/ 1728476 w 6768296"/>
              <a:gd name="connsiteY1" fmla="*/ 144966 h 2655798"/>
              <a:gd name="connsiteX2" fmla="*/ 1260125 w 6768296"/>
              <a:gd name="connsiteY2" fmla="*/ 0 h 2655798"/>
              <a:gd name="connsiteX3" fmla="*/ 278818 w 6768296"/>
              <a:gd name="connsiteY3" fmla="*/ 78059 h 2655798"/>
              <a:gd name="connsiteX4" fmla="*/ 37 w 6768296"/>
              <a:gd name="connsiteY4" fmla="*/ 434898 h 2655798"/>
              <a:gd name="connsiteX5" fmla="*/ 200758 w 6768296"/>
              <a:gd name="connsiteY5" fmla="*/ 914400 h 2655798"/>
              <a:gd name="connsiteX6" fmla="*/ 814076 w 6768296"/>
              <a:gd name="connsiteY6" fmla="*/ 1282390 h 2655798"/>
              <a:gd name="connsiteX7" fmla="*/ 1828837 w 6768296"/>
              <a:gd name="connsiteY7" fmla="*/ 1471961 h 2655798"/>
              <a:gd name="connsiteX8" fmla="*/ 2877052 w 6768296"/>
              <a:gd name="connsiteY8" fmla="*/ 2029522 h 2655798"/>
              <a:gd name="connsiteX9" fmla="*/ 5006935 w 6768296"/>
              <a:gd name="connsiteY9" fmla="*/ 2464419 h 2655798"/>
              <a:gd name="connsiteX10" fmla="*/ 5865579 w 6768296"/>
              <a:gd name="connsiteY10" fmla="*/ 2653991 h 2655798"/>
              <a:gd name="connsiteX11" fmla="*/ 6701920 w 6768296"/>
              <a:gd name="connsiteY11" fmla="*/ 2364059 h 2655798"/>
              <a:gd name="connsiteX12" fmla="*/ 6679618 w 6768296"/>
              <a:gd name="connsiteY12" fmla="*/ 1761893 h 2655798"/>
              <a:gd name="connsiteX13" fmla="*/ 6389686 w 6768296"/>
              <a:gd name="connsiteY13" fmla="*/ 1416205 h 2655798"/>
              <a:gd name="connsiteX14" fmla="*/ 6144359 w 6768296"/>
              <a:gd name="connsiteY14" fmla="*/ 1159727 h 2655798"/>
              <a:gd name="connsiteX15" fmla="*/ 5988242 w 6768296"/>
              <a:gd name="connsiteY15" fmla="*/ 1014761 h 2655798"/>
              <a:gd name="connsiteX16" fmla="*/ 5798671 w 6768296"/>
              <a:gd name="connsiteY16" fmla="*/ 858644 h 2655798"/>
              <a:gd name="connsiteX17" fmla="*/ 5586798 w 6768296"/>
              <a:gd name="connsiteY17" fmla="*/ 724829 h 2655798"/>
              <a:gd name="connsiteX18" fmla="*/ 4895422 w 6768296"/>
              <a:gd name="connsiteY18" fmla="*/ 412595 h 2655798"/>
              <a:gd name="connsiteX19" fmla="*/ 3836057 w 6768296"/>
              <a:gd name="connsiteY19" fmla="*/ 100361 h 2655798"/>
              <a:gd name="connsiteX20" fmla="*/ 3590730 w 6768296"/>
              <a:gd name="connsiteY20" fmla="*/ 55756 h 2655798"/>
              <a:gd name="connsiteX0" fmla="*/ 3010866 w 6768296"/>
              <a:gd name="connsiteY0" fmla="*/ 156117 h 2655798"/>
              <a:gd name="connsiteX1" fmla="*/ 1728476 w 6768296"/>
              <a:gd name="connsiteY1" fmla="*/ 144966 h 2655798"/>
              <a:gd name="connsiteX2" fmla="*/ 1260125 w 6768296"/>
              <a:gd name="connsiteY2" fmla="*/ 0 h 2655798"/>
              <a:gd name="connsiteX3" fmla="*/ 278818 w 6768296"/>
              <a:gd name="connsiteY3" fmla="*/ 78059 h 2655798"/>
              <a:gd name="connsiteX4" fmla="*/ 37 w 6768296"/>
              <a:gd name="connsiteY4" fmla="*/ 434898 h 2655798"/>
              <a:gd name="connsiteX5" fmla="*/ 200758 w 6768296"/>
              <a:gd name="connsiteY5" fmla="*/ 914400 h 2655798"/>
              <a:gd name="connsiteX6" fmla="*/ 814076 w 6768296"/>
              <a:gd name="connsiteY6" fmla="*/ 1282390 h 2655798"/>
              <a:gd name="connsiteX7" fmla="*/ 1828837 w 6768296"/>
              <a:gd name="connsiteY7" fmla="*/ 1471961 h 2655798"/>
              <a:gd name="connsiteX8" fmla="*/ 2877052 w 6768296"/>
              <a:gd name="connsiteY8" fmla="*/ 2029522 h 2655798"/>
              <a:gd name="connsiteX9" fmla="*/ 5006935 w 6768296"/>
              <a:gd name="connsiteY9" fmla="*/ 2464419 h 2655798"/>
              <a:gd name="connsiteX10" fmla="*/ 5865579 w 6768296"/>
              <a:gd name="connsiteY10" fmla="*/ 2653991 h 2655798"/>
              <a:gd name="connsiteX11" fmla="*/ 6701920 w 6768296"/>
              <a:gd name="connsiteY11" fmla="*/ 2364059 h 2655798"/>
              <a:gd name="connsiteX12" fmla="*/ 6679618 w 6768296"/>
              <a:gd name="connsiteY12" fmla="*/ 1761893 h 2655798"/>
              <a:gd name="connsiteX13" fmla="*/ 6389686 w 6768296"/>
              <a:gd name="connsiteY13" fmla="*/ 1416205 h 2655798"/>
              <a:gd name="connsiteX14" fmla="*/ 6144359 w 6768296"/>
              <a:gd name="connsiteY14" fmla="*/ 1159727 h 2655798"/>
              <a:gd name="connsiteX15" fmla="*/ 5988242 w 6768296"/>
              <a:gd name="connsiteY15" fmla="*/ 1014761 h 2655798"/>
              <a:gd name="connsiteX16" fmla="*/ 5798671 w 6768296"/>
              <a:gd name="connsiteY16" fmla="*/ 858644 h 2655798"/>
              <a:gd name="connsiteX17" fmla="*/ 5586798 w 6768296"/>
              <a:gd name="connsiteY17" fmla="*/ 724829 h 2655798"/>
              <a:gd name="connsiteX18" fmla="*/ 4895422 w 6768296"/>
              <a:gd name="connsiteY18" fmla="*/ 412595 h 2655798"/>
              <a:gd name="connsiteX19" fmla="*/ 3836057 w 6768296"/>
              <a:gd name="connsiteY19" fmla="*/ 100361 h 2655798"/>
              <a:gd name="connsiteX20" fmla="*/ 3010866 w 6768296"/>
              <a:gd name="connsiteY20" fmla="*/ 156117 h 2655798"/>
              <a:gd name="connsiteX0" fmla="*/ 3010866 w 6768296"/>
              <a:gd name="connsiteY0" fmla="*/ 144966 h 2644647"/>
              <a:gd name="connsiteX1" fmla="*/ 1728476 w 6768296"/>
              <a:gd name="connsiteY1" fmla="*/ 133815 h 2644647"/>
              <a:gd name="connsiteX2" fmla="*/ 1182066 w 6768296"/>
              <a:gd name="connsiteY2" fmla="*/ 0 h 2644647"/>
              <a:gd name="connsiteX3" fmla="*/ 278818 w 6768296"/>
              <a:gd name="connsiteY3" fmla="*/ 66908 h 2644647"/>
              <a:gd name="connsiteX4" fmla="*/ 37 w 6768296"/>
              <a:gd name="connsiteY4" fmla="*/ 423747 h 2644647"/>
              <a:gd name="connsiteX5" fmla="*/ 200758 w 6768296"/>
              <a:gd name="connsiteY5" fmla="*/ 903249 h 2644647"/>
              <a:gd name="connsiteX6" fmla="*/ 814076 w 6768296"/>
              <a:gd name="connsiteY6" fmla="*/ 1271239 h 2644647"/>
              <a:gd name="connsiteX7" fmla="*/ 1828837 w 6768296"/>
              <a:gd name="connsiteY7" fmla="*/ 1460810 h 2644647"/>
              <a:gd name="connsiteX8" fmla="*/ 2877052 w 6768296"/>
              <a:gd name="connsiteY8" fmla="*/ 2018371 h 2644647"/>
              <a:gd name="connsiteX9" fmla="*/ 5006935 w 6768296"/>
              <a:gd name="connsiteY9" fmla="*/ 2453268 h 2644647"/>
              <a:gd name="connsiteX10" fmla="*/ 5865579 w 6768296"/>
              <a:gd name="connsiteY10" fmla="*/ 2642840 h 2644647"/>
              <a:gd name="connsiteX11" fmla="*/ 6701920 w 6768296"/>
              <a:gd name="connsiteY11" fmla="*/ 2352908 h 2644647"/>
              <a:gd name="connsiteX12" fmla="*/ 6679618 w 6768296"/>
              <a:gd name="connsiteY12" fmla="*/ 1750742 h 2644647"/>
              <a:gd name="connsiteX13" fmla="*/ 6389686 w 6768296"/>
              <a:gd name="connsiteY13" fmla="*/ 1405054 h 2644647"/>
              <a:gd name="connsiteX14" fmla="*/ 6144359 w 6768296"/>
              <a:gd name="connsiteY14" fmla="*/ 1148576 h 2644647"/>
              <a:gd name="connsiteX15" fmla="*/ 5988242 w 6768296"/>
              <a:gd name="connsiteY15" fmla="*/ 1003610 h 2644647"/>
              <a:gd name="connsiteX16" fmla="*/ 5798671 w 6768296"/>
              <a:gd name="connsiteY16" fmla="*/ 847493 h 2644647"/>
              <a:gd name="connsiteX17" fmla="*/ 5586798 w 6768296"/>
              <a:gd name="connsiteY17" fmla="*/ 713678 h 2644647"/>
              <a:gd name="connsiteX18" fmla="*/ 4895422 w 6768296"/>
              <a:gd name="connsiteY18" fmla="*/ 401444 h 2644647"/>
              <a:gd name="connsiteX19" fmla="*/ 3836057 w 6768296"/>
              <a:gd name="connsiteY19" fmla="*/ 89210 h 2644647"/>
              <a:gd name="connsiteX20" fmla="*/ 3010866 w 6768296"/>
              <a:gd name="connsiteY20" fmla="*/ 144966 h 2644647"/>
              <a:gd name="connsiteX0" fmla="*/ 3010866 w 6768296"/>
              <a:gd name="connsiteY0" fmla="*/ 144966 h 2644647"/>
              <a:gd name="connsiteX1" fmla="*/ 1906896 w 6768296"/>
              <a:gd name="connsiteY1" fmla="*/ 144966 h 2644647"/>
              <a:gd name="connsiteX2" fmla="*/ 1182066 w 6768296"/>
              <a:gd name="connsiteY2" fmla="*/ 0 h 2644647"/>
              <a:gd name="connsiteX3" fmla="*/ 278818 w 6768296"/>
              <a:gd name="connsiteY3" fmla="*/ 66908 h 2644647"/>
              <a:gd name="connsiteX4" fmla="*/ 37 w 6768296"/>
              <a:gd name="connsiteY4" fmla="*/ 423747 h 2644647"/>
              <a:gd name="connsiteX5" fmla="*/ 200758 w 6768296"/>
              <a:gd name="connsiteY5" fmla="*/ 903249 h 2644647"/>
              <a:gd name="connsiteX6" fmla="*/ 814076 w 6768296"/>
              <a:gd name="connsiteY6" fmla="*/ 1271239 h 2644647"/>
              <a:gd name="connsiteX7" fmla="*/ 1828837 w 6768296"/>
              <a:gd name="connsiteY7" fmla="*/ 1460810 h 2644647"/>
              <a:gd name="connsiteX8" fmla="*/ 2877052 w 6768296"/>
              <a:gd name="connsiteY8" fmla="*/ 2018371 h 2644647"/>
              <a:gd name="connsiteX9" fmla="*/ 5006935 w 6768296"/>
              <a:gd name="connsiteY9" fmla="*/ 2453268 h 2644647"/>
              <a:gd name="connsiteX10" fmla="*/ 5865579 w 6768296"/>
              <a:gd name="connsiteY10" fmla="*/ 2642840 h 2644647"/>
              <a:gd name="connsiteX11" fmla="*/ 6701920 w 6768296"/>
              <a:gd name="connsiteY11" fmla="*/ 2352908 h 2644647"/>
              <a:gd name="connsiteX12" fmla="*/ 6679618 w 6768296"/>
              <a:gd name="connsiteY12" fmla="*/ 1750742 h 2644647"/>
              <a:gd name="connsiteX13" fmla="*/ 6389686 w 6768296"/>
              <a:gd name="connsiteY13" fmla="*/ 1405054 h 2644647"/>
              <a:gd name="connsiteX14" fmla="*/ 6144359 w 6768296"/>
              <a:gd name="connsiteY14" fmla="*/ 1148576 h 2644647"/>
              <a:gd name="connsiteX15" fmla="*/ 5988242 w 6768296"/>
              <a:gd name="connsiteY15" fmla="*/ 1003610 h 2644647"/>
              <a:gd name="connsiteX16" fmla="*/ 5798671 w 6768296"/>
              <a:gd name="connsiteY16" fmla="*/ 847493 h 2644647"/>
              <a:gd name="connsiteX17" fmla="*/ 5586798 w 6768296"/>
              <a:gd name="connsiteY17" fmla="*/ 713678 h 2644647"/>
              <a:gd name="connsiteX18" fmla="*/ 4895422 w 6768296"/>
              <a:gd name="connsiteY18" fmla="*/ 401444 h 2644647"/>
              <a:gd name="connsiteX19" fmla="*/ 3836057 w 6768296"/>
              <a:gd name="connsiteY19" fmla="*/ 89210 h 2644647"/>
              <a:gd name="connsiteX20" fmla="*/ 3010866 w 6768296"/>
              <a:gd name="connsiteY20" fmla="*/ 144966 h 2644647"/>
              <a:gd name="connsiteX0" fmla="*/ 3010866 w 6768296"/>
              <a:gd name="connsiteY0" fmla="*/ 144966 h 2644647"/>
              <a:gd name="connsiteX1" fmla="*/ 1906896 w 6768296"/>
              <a:gd name="connsiteY1" fmla="*/ 144966 h 2644647"/>
              <a:gd name="connsiteX2" fmla="*/ 1182066 w 6768296"/>
              <a:gd name="connsiteY2" fmla="*/ 0 h 2644647"/>
              <a:gd name="connsiteX3" fmla="*/ 278818 w 6768296"/>
              <a:gd name="connsiteY3" fmla="*/ 66908 h 2644647"/>
              <a:gd name="connsiteX4" fmla="*/ 37 w 6768296"/>
              <a:gd name="connsiteY4" fmla="*/ 423747 h 2644647"/>
              <a:gd name="connsiteX5" fmla="*/ 200758 w 6768296"/>
              <a:gd name="connsiteY5" fmla="*/ 903249 h 2644647"/>
              <a:gd name="connsiteX6" fmla="*/ 814076 w 6768296"/>
              <a:gd name="connsiteY6" fmla="*/ 1271239 h 2644647"/>
              <a:gd name="connsiteX7" fmla="*/ 1828837 w 6768296"/>
              <a:gd name="connsiteY7" fmla="*/ 1460810 h 2644647"/>
              <a:gd name="connsiteX8" fmla="*/ 2877052 w 6768296"/>
              <a:gd name="connsiteY8" fmla="*/ 2018371 h 2644647"/>
              <a:gd name="connsiteX9" fmla="*/ 5006935 w 6768296"/>
              <a:gd name="connsiteY9" fmla="*/ 2453268 h 2644647"/>
              <a:gd name="connsiteX10" fmla="*/ 5865579 w 6768296"/>
              <a:gd name="connsiteY10" fmla="*/ 2642840 h 2644647"/>
              <a:gd name="connsiteX11" fmla="*/ 6701920 w 6768296"/>
              <a:gd name="connsiteY11" fmla="*/ 2352908 h 2644647"/>
              <a:gd name="connsiteX12" fmla="*/ 6679618 w 6768296"/>
              <a:gd name="connsiteY12" fmla="*/ 1750742 h 2644647"/>
              <a:gd name="connsiteX13" fmla="*/ 6389686 w 6768296"/>
              <a:gd name="connsiteY13" fmla="*/ 1405054 h 2644647"/>
              <a:gd name="connsiteX14" fmla="*/ 6144359 w 6768296"/>
              <a:gd name="connsiteY14" fmla="*/ 1148576 h 2644647"/>
              <a:gd name="connsiteX15" fmla="*/ 5988242 w 6768296"/>
              <a:gd name="connsiteY15" fmla="*/ 1003610 h 2644647"/>
              <a:gd name="connsiteX16" fmla="*/ 5798671 w 6768296"/>
              <a:gd name="connsiteY16" fmla="*/ 847493 h 2644647"/>
              <a:gd name="connsiteX17" fmla="*/ 5586798 w 6768296"/>
              <a:gd name="connsiteY17" fmla="*/ 713678 h 2644647"/>
              <a:gd name="connsiteX18" fmla="*/ 4895422 w 6768296"/>
              <a:gd name="connsiteY18" fmla="*/ 401444 h 2644647"/>
              <a:gd name="connsiteX19" fmla="*/ 3010866 w 6768296"/>
              <a:gd name="connsiteY19" fmla="*/ 144966 h 2644647"/>
              <a:gd name="connsiteX0" fmla="*/ 3010866 w 6768296"/>
              <a:gd name="connsiteY0" fmla="*/ 144966 h 2644647"/>
              <a:gd name="connsiteX1" fmla="*/ 1906896 w 6768296"/>
              <a:gd name="connsiteY1" fmla="*/ 144966 h 2644647"/>
              <a:gd name="connsiteX2" fmla="*/ 1182066 w 6768296"/>
              <a:gd name="connsiteY2" fmla="*/ 0 h 2644647"/>
              <a:gd name="connsiteX3" fmla="*/ 278818 w 6768296"/>
              <a:gd name="connsiteY3" fmla="*/ 66908 h 2644647"/>
              <a:gd name="connsiteX4" fmla="*/ 37 w 6768296"/>
              <a:gd name="connsiteY4" fmla="*/ 423747 h 2644647"/>
              <a:gd name="connsiteX5" fmla="*/ 200758 w 6768296"/>
              <a:gd name="connsiteY5" fmla="*/ 903249 h 2644647"/>
              <a:gd name="connsiteX6" fmla="*/ 814076 w 6768296"/>
              <a:gd name="connsiteY6" fmla="*/ 1271239 h 2644647"/>
              <a:gd name="connsiteX7" fmla="*/ 1828837 w 6768296"/>
              <a:gd name="connsiteY7" fmla="*/ 1460810 h 2644647"/>
              <a:gd name="connsiteX8" fmla="*/ 2877052 w 6768296"/>
              <a:gd name="connsiteY8" fmla="*/ 2018371 h 2644647"/>
              <a:gd name="connsiteX9" fmla="*/ 5006935 w 6768296"/>
              <a:gd name="connsiteY9" fmla="*/ 2453268 h 2644647"/>
              <a:gd name="connsiteX10" fmla="*/ 5865579 w 6768296"/>
              <a:gd name="connsiteY10" fmla="*/ 2642840 h 2644647"/>
              <a:gd name="connsiteX11" fmla="*/ 6701920 w 6768296"/>
              <a:gd name="connsiteY11" fmla="*/ 2352908 h 2644647"/>
              <a:gd name="connsiteX12" fmla="*/ 6679618 w 6768296"/>
              <a:gd name="connsiteY12" fmla="*/ 1750742 h 2644647"/>
              <a:gd name="connsiteX13" fmla="*/ 6389686 w 6768296"/>
              <a:gd name="connsiteY13" fmla="*/ 1405054 h 2644647"/>
              <a:gd name="connsiteX14" fmla="*/ 6144359 w 6768296"/>
              <a:gd name="connsiteY14" fmla="*/ 1148576 h 2644647"/>
              <a:gd name="connsiteX15" fmla="*/ 5988242 w 6768296"/>
              <a:gd name="connsiteY15" fmla="*/ 1003610 h 2644647"/>
              <a:gd name="connsiteX16" fmla="*/ 5798671 w 6768296"/>
              <a:gd name="connsiteY16" fmla="*/ 847493 h 2644647"/>
              <a:gd name="connsiteX17" fmla="*/ 5586798 w 6768296"/>
              <a:gd name="connsiteY17" fmla="*/ 713678 h 2644647"/>
              <a:gd name="connsiteX18" fmla="*/ 4861969 w 6768296"/>
              <a:gd name="connsiteY18" fmla="*/ 401444 h 2644647"/>
              <a:gd name="connsiteX19" fmla="*/ 3010866 w 6768296"/>
              <a:gd name="connsiteY19" fmla="*/ 144966 h 2644647"/>
              <a:gd name="connsiteX0" fmla="*/ 3010866 w 6768296"/>
              <a:gd name="connsiteY0" fmla="*/ 144966 h 2644647"/>
              <a:gd name="connsiteX1" fmla="*/ 1906896 w 6768296"/>
              <a:gd name="connsiteY1" fmla="*/ 144966 h 2644647"/>
              <a:gd name="connsiteX2" fmla="*/ 1182066 w 6768296"/>
              <a:gd name="connsiteY2" fmla="*/ 0 h 2644647"/>
              <a:gd name="connsiteX3" fmla="*/ 278818 w 6768296"/>
              <a:gd name="connsiteY3" fmla="*/ 66908 h 2644647"/>
              <a:gd name="connsiteX4" fmla="*/ 37 w 6768296"/>
              <a:gd name="connsiteY4" fmla="*/ 423747 h 2644647"/>
              <a:gd name="connsiteX5" fmla="*/ 200758 w 6768296"/>
              <a:gd name="connsiteY5" fmla="*/ 903249 h 2644647"/>
              <a:gd name="connsiteX6" fmla="*/ 814076 w 6768296"/>
              <a:gd name="connsiteY6" fmla="*/ 1271239 h 2644647"/>
              <a:gd name="connsiteX7" fmla="*/ 1828837 w 6768296"/>
              <a:gd name="connsiteY7" fmla="*/ 1460810 h 2644647"/>
              <a:gd name="connsiteX8" fmla="*/ 2877052 w 6768296"/>
              <a:gd name="connsiteY8" fmla="*/ 2018371 h 2644647"/>
              <a:gd name="connsiteX9" fmla="*/ 5006935 w 6768296"/>
              <a:gd name="connsiteY9" fmla="*/ 2453268 h 2644647"/>
              <a:gd name="connsiteX10" fmla="*/ 5865579 w 6768296"/>
              <a:gd name="connsiteY10" fmla="*/ 2642840 h 2644647"/>
              <a:gd name="connsiteX11" fmla="*/ 6701920 w 6768296"/>
              <a:gd name="connsiteY11" fmla="*/ 2352908 h 2644647"/>
              <a:gd name="connsiteX12" fmla="*/ 6679618 w 6768296"/>
              <a:gd name="connsiteY12" fmla="*/ 1750742 h 2644647"/>
              <a:gd name="connsiteX13" fmla="*/ 6389686 w 6768296"/>
              <a:gd name="connsiteY13" fmla="*/ 1405054 h 2644647"/>
              <a:gd name="connsiteX14" fmla="*/ 6144359 w 6768296"/>
              <a:gd name="connsiteY14" fmla="*/ 1148576 h 2644647"/>
              <a:gd name="connsiteX15" fmla="*/ 5988242 w 6768296"/>
              <a:gd name="connsiteY15" fmla="*/ 1003610 h 2644647"/>
              <a:gd name="connsiteX16" fmla="*/ 5798671 w 6768296"/>
              <a:gd name="connsiteY16" fmla="*/ 847493 h 2644647"/>
              <a:gd name="connsiteX17" fmla="*/ 5586798 w 6768296"/>
              <a:gd name="connsiteY17" fmla="*/ 713678 h 2644647"/>
              <a:gd name="connsiteX18" fmla="*/ 4460525 w 6768296"/>
              <a:gd name="connsiteY18" fmla="*/ 278780 h 2644647"/>
              <a:gd name="connsiteX19" fmla="*/ 3010866 w 6768296"/>
              <a:gd name="connsiteY19" fmla="*/ 144966 h 2644647"/>
              <a:gd name="connsiteX0" fmla="*/ 3010866 w 6765008"/>
              <a:gd name="connsiteY0" fmla="*/ 144966 h 2505571"/>
              <a:gd name="connsiteX1" fmla="*/ 1906896 w 6765008"/>
              <a:gd name="connsiteY1" fmla="*/ 144966 h 2505571"/>
              <a:gd name="connsiteX2" fmla="*/ 1182066 w 6765008"/>
              <a:gd name="connsiteY2" fmla="*/ 0 h 2505571"/>
              <a:gd name="connsiteX3" fmla="*/ 278818 w 6765008"/>
              <a:gd name="connsiteY3" fmla="*/ 66908 h 2505571"/>
              <a:gd name="connsiteX4" fmla="*/ 37 w 6765008"/>
              <a:gd name="connsiteY4" fmla="*/ 423747 h 2505571"/>
              <a:gd name="connsiteX5" fmla="*/ 200758 w 6765008"/>
              <a:gd name="connsiteY5" fmla="*/ 903249 h 2505571"/>
              <a:gd name="connsiteX6" fmla="*/ 814076 w 6765008"/>
              <a:gd name="connsiteY6" fmla="*/ 1271239 h 2505571"/>
              <a:gd name="connsiteX7" fmla="*/ 1828837 w 6765008"/>
              <a:gd name="connsiteY7" fmla="*/ 1460810 h 2505571"/>
              <a:gd name="connsiteX8" fmla="*/ 2877052 w 6765008"/>
              <a:gd name="connsiteY8" fmla="*/ 2018371 h 2505571"/>
              <a:gd name="connsiteX9" fmla="*/ 5006935 w 6765008"/>
              <a:gd name="connsiteY9" fmla="*/ 2453268 h 2505571"/>
              <a:gd name="connsiteX10" fmla="*/ 5910184 w 6765008"/>
              <a:gd name="connsiteY10" fmla="*/ 2486723 h 2505571"/>
              <a:gd name="connsiteX11" fmla="*/ 6701920 w 6765008"/>
              <a:gd name="connsiteY11" fmla="*/ 2352908 h 2505571"/>
              <a:gd name="connsiteX12" fmla="*/ 6679618 w 6765008"/>
              <a:gd name="connsiteY12" fmla="*/ 1750742 h 2505571"/>
              <a:gd name="connsiteX13" fmla="*/ 6389686 w 6765008"/>
              <a:gd name="connsiteY13" fmla="*/ 1405054 h 2505571"/>
              <a:gd name="connsiteX14" fmla="*/ 6144359 w 6765008"/>
              <a:gd name="connsiteY14" fmla="*/ 1148576 h 2505571"/>
              <a:gd name="connsiteX15" fmla="*/ 5988242 w 6765008"/>
              <a:gd name="connsiteY15" fmla="*/ 1003610 h 2505571"/>
              <a:gd name="connsiteX16" fmla="*/ 5798671 w 6765008"/>
              <a:gd name="connsiteY16" fmla="*/ 847493 h 2505571"/>
              <a:gd name="connsiteX17" fmla="*/ 5586798 w 6765008"/>
              <a:gd name="connsiteY17" fmla="*/ 713678 h 2505571"/>
              <a:gd name="connsiteX18" fmla="*/ 4460525 w 6765008"/>
              <a:gd name="connsiteY18" fmla="*/ 278780 h 2505571"/>
              <a:gd name="connsiteX19" fmla="*/ 3010866 w 6765008"/>
              <a:gd name="connsiteY19" fmla="*/ 144966 h 2505571"/>
              <a:gd name="connsiteX0" fmla="*/ 3010866 w 6765008"/>
              <a:gd name="connsiteY0" fmla="*/ 144966 h 2505571"/>
              <a:gd name="connsiteX1" fmla="*/ 1906896 w 6765008"/>
              <a:gd name="connsiteY1" fmla="*/ 144966 h 2505571"/>
              <a:gd name="connsiteX2" fmla="*/ 1182066 w 6765008"/>
              <a:gd name="connsiteY2" fmla="*/ 0 h 2505571"/>
              <a:gd name="connsiteX3" fmla="*/ 278818 w 6765008"/>
              <a:gd name="connsiteY3" fmla="*/ 66908 h 2505571"/>
              <a:gd name="connsiteX4" fmla="*/ 37 w 6765008"/>
              <a:gd name="connsiteY4" fmla="*/ 423747 h 2505571"/>
              <a:gd name="connsiteX5" fmla="*/ 200758 w 6765008"/>
              <a:gd name="connsiteY5" fmla="*/ 903249 h 2505571"/>
              <a:gd name="connsiteX6" fmla="*/ 814076 w 6765008"/>
              <a:gd name="connsiteY6" fmla="*/ 1271239 h 2505571"/>
              <a:gd name="connsiteX7" fmla="*/ 1828837 w 6765008"/>
              <a:gd name="connsiteY7" fmla="*/ 1460810 h 2505571"/>
              <a:gd name="connsiteX8" fmla="*/ 2877052 w 6765008"/>
              <a:gd name="connsiteY8" fmla="*/ 2018371 h 2505571"/>
              <a:gd name="connsiteX9" fmla="*/ 5006935 w 6765008"/>
              <a:gd name="connsiteY9" fmla="*/ 2453268 h 2505571"/>
              <a:gd name="connsiteX10" fmla="*/ 5910184 w 6765008"/>
              <a:gd name="connsiteY10" fmla="*/ 2486723 h 2505571"/>
              <a:gd name="connsiteX11" fmla="*/ 6701920 w 6765008"/>
              <a:gd name="connsiteY11" fmla="*/ 2352908 h 2505571"/>
              <a:gd name="connsiteX12" fmla="*/ 6679618 w 6765008"/>
              <a:gd name="connsiteY12" fmla="*/ 1750742 h 2505571"/>
              <a:gd name="connsiteX13" fmla="*/ 6389686 w 6765008"/>
              <a:gd name="connsiteY13" fmla="*/ 1405054 h 2505571"/>
              <a:gd name="connsiteX14" fmla="*/ 6144359 w 6765008"/>
              <a:gd name="connsiteY14" fmla="*/ 1148576 h 2505571"/>
              <a:gd name="connsiteX15" fmla="*/ 5988242 w 6765008"/>
              <a:gd name="connsiteY15" fmla="*/ 1003610 h 2505571"/>
              <a:gd name="connsiteX16" fmla="*/ 5798671 w 6765008"/>
              <a:gd name="connsiteY16" fmla="*/ 847493 h 2505571"/>
              <a:gd name="connsiteX17" fmla="*/ 5586798 w 6765008"/>
              <a:gd name="connsiteY17" fmla="*/ 713678 h 2505571"/>
              <a:gd name="connsiteX18" fmla="*/ 4460525 w 6765008"/>
              <a:gd name="connsiteY18" fmla="*/ 278780 h 2505571"/>
              <a:gd name="connsiteX19" fmla="*/ 3010866 w 6765008"/>
              <a:gd name="connsiteY19" fmla="*/ 144966 h 2505571"/>
              <a:gd name="connsiteX0" fmla="*/ 3010866 w 6765008"/>
              <a:gd name="connsiteY0" fmla="*/ 144966 h 2505571"/>
              <a:gd name="connsiteX1" fmla="*/ 1906896 w 6765008"/>
              <a:gd name="connsiteY1" fmla="*/ 144966 h 2505571"/>
              <a:gd name="connsiteX2" fmla="*/ 1182066 w 6765008"/>
              <a:gd name="connsiteY2" fmla="*/ 0 h 2505571"/>
              <a:gd name="connsiteX3" fmla="*/ 278818 w 6765008"/>
              <a:gd name="connsiteY3" fmla="*/ 66908 h 2505571"/>
              <a:gd name="connsiteX4" fmla="*/ 37 w 6765008"/>
              <a:gd name="connsiteY4" fmla="*/ 423747 h 2505571"/>
              <a:gd name="connsiteX5" fmla="*/ 200758 w 6765008"/>
              <a:gd name="connsiteY5" fmla="*/ 903249 h 2505571"/>
              <a:gd name="connsiteX6" fmla="*/ 814076 w 6765008"/>
              <a:gd name="connsiteY6" fmla="*/ 1271239 h 2505571"/>
              <a:gd name="connsiteX7" fmla="*/ 1828837 w 6765008"/>
              <a:gd name="connsiteY7" fmla="*/ 1460810 h 2505571"/>
              <a:gd name="connsiteX8" fmla="*/ 2877052 w 6765008"/>
              <a:gd name="connsiteY8" fmla="*/ 2018371 h 2505571"/>
              <a:gd name="connsiteX9" fmla="*/ 5006935 w 6765008"/>
              <a:gd name="connsiteY9" fmla="*/ 2453268 h 2505571"/>
              <a:gd name="connsiteX10" fmla="*/ 5910184 w 6765008"/>
              <a:gd name="connsiteY10" fmla="*/ 2486723 h 2505571"/>
              <a:gd name="connsiteX11" fmla="*/ 6701920 w 6765008"/>
              <a:gd name="connsiteY11" fmla="*/ 2352908 h 2505571"/>
              <a:gd name="connsiteX12" fmla="*/ 6679618 w 6765008"/>
              <a:gd name="connsiteY12" fmla="*/ 1750742 h 2505571"/>
              <a:gd name="connsiteX13" fmla="*/ 6389686 w 6765008"/>
              <a:gd name="connsiteY13" fmla="*/ 1405054 h 2505571"/>
              <a:gd name="connsiteX14" fmla="*/ 6144359 w 6765008"/>
              <a:gd name="connsiteY14" fmla="*/ 1148576 h 2505571"/>
              <a:gd name="connsiteX15" fmla="*/ 5988242 w 6765008"/>
              <a:gd name="connsiteY15" fmla="*/ 1003610 h 2505571"/>
              <a:gd name="connsiteX16" fmla="*/ 5798671 w 6765008"/>
              <a:gd name="connsiteY16" fmla="*/ 847493 h 2505571"/>
              <a:gd name="connsiteX17" fmla="*/ 5586798 w 6765008"/>
              <a:gd name="connsiteY17" fmla="*/ 713678 h 2505571"/>
              <a:gd name="connsiteX18" fmla="*/ 4460525 w 6765008"/>
              <a:gd name="connsiteY18" fmla="*/ 278780 h 2505571"/>
              <a:gd name="connsiteX19" fmla="*/ 3010866 w 6765008"/>
              <a:gd name="connsiteY19" fmla="*/ 144966 h 250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65008" h="2505571">
                <a:moveTo>
                  <a:pt x="3010866" y="144966"/>
                </a:moveTo>
                <a:cubicBezTo>
                  <a:pt x="2585261" y="122664"/>
                  <a:pt x="2211696" y="169127"/>
                  <a:pt x="1906896" y="144966"/>
                </a:cubicBezTo>
                <a:cubicBezTo>
                  <a:pt x="1602096" y="120805"/>
                  <a:pt x="1282427" y="3717"/>
                  <a:pt x="1182066" y="0"/>
                </a:cubicBezTo>
                <a:cubicBezTo>
                  <a:pt x="854964" y="26020"/>
                  <a:pt x="475823" y="-3716"/>
                  <a:pt x="278818" y="66908"/>
                </a:cubicBezTo>
                <a:cubicBezTo>
                  <a:pt x="81813" y="137533"/>
                  <a:pt x="13047" y="327103"/>
                  <a:pt x="37" y="423747"/>
                </a:cubicBezTo>
                <a:cubicBezTo>
                  <a:pt x="-1822" y="581722"/>
                  <a:pt x="65085" y="762000"/>
                  <a:pt x="200758" y="903249"/>
                </a:cubicBezTo>
                <a:cubicBezTo>
                  <a:pt x="336431" y="1044498"/>
                  <a:pt x="542730" y="1178312"/>
                  <a:pt x="814076" y="1271239"/>
                </a:cubicBezTo>
                <a:cubicBezTo>
                  <a:pt x="1085423" y="1364166"/>
                  <a:pt x="1485008" y="1336288"/>
                  <a:pt x="1828837" y="1460810"/>
                </a:cubicBezTo>
                <a:cubicBezTo>
                  <a:pt x="2172666" y="1585332"/>
                  <a:pt x="2347369" y="1852961"/>
                  <a:pt x="2877052" y="2018371"/>
                </a:cubicBezTo>
                <a:cubicBezTo>
                  <a:pt x="3406735" y="2183781"/>
                  <a:pt x="4501413" y="2375209"/>
                  <a:pt x="5006935" y="2453268"/>
                </a:cubicBezTo>
                <a:cubicBezTo>
                  <a:pt x="5512457" y="2531327"/>
                  <a:pt x="5627687" y="2503450"/>
                  <a:pt x="5910184" y="2486723"/>
                </a:cubicBezTo>
                <a:cubicBezTo>
                  <a:pt x="6192681" y="2469996"/>
                  <a:pt x="6573681" y="2475571"/>
                  <a:pt x="6701920" y="2352908"/>
                </a:cubicBezTo>
                <a:cubicBezTo>
                  <a:pt x="6830159" y="2230245"/>
                  <a:pt x="6731657" y="1908718"/>
                  <a:pt x="6679618" y="1750742"/>
                </a:cubicBezTo>
                <a:cubicBezTo>
                  <a:pt x="6627579" y="1592766"/>
                  <a:pt x="6433053" y="1454616"/>
                  <a:pt x="6389686" y="1405054"/>
                </a:cubicBezTo>
                <a:cubicBezTo>
                  <a:pt x="6304255" y="1307419"/>
                  <a:pt x="6239034" y="1239609"/>
                  <a:pt x="6144359" y="1148576"/>
                </a:cubicBezTo>
                <a:cubicBezTo>
                  <a:pt x="6093169" y="1099355"/>
                  <a:pt x="6043060" y="1048754"/>
                  <a:pt x="5988242" y="1003610"/>
                </a:cubicBezTo>
                <a:cubicBezTo>
                  <a:pt x="5925052" y="951571"/>
                  <a:pt x="5865033" y="895421"/>
                  <a:pt x="5798671" y="847493"/>
                </a:cubicBezTo>
                <a:cubicBezTo>
                  <a:pt x="5730954" y="798586"/>
                  <a:pt x="5809822" y="808463"/>
                  <a:pt x="5586798" y="713678"/>
                </a:cubicBezTo>
                <a:cubicBezTo>
                  <a:pt x="5363774" y="618893"/>
                  <a:pt x="4889847" y="373565"/>
                  <a:pt x="4460525" y="278780"/>
                </a:cubicBezTo>
                <a:cubicBezTo>
                  <a:pt x="4031203" y="183995"/>
                  <a:pt x="3436471" y="167268"/>
                  <a:pt x="3010866" y="144966"/>
                </a:cubicBezTo>
                <a:close/>
              </a:path>
            </a:pathLst>
          </a:cu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582B1C3-B359-DAB8-302C-32E08066D1C3}"/>
              </a:ext>
            </a:extLst>
          </p:cNvPr>
          <p:cNvSpPr/>
          <p:nvPr/>
        </p:nvSpPr>
        <p:spPr>
          <a:xfrm>
            <a:off x="680205" y="4081346"/>
            <a:ext cx="5303778" cy="2085299"/>
          </a:xfrm>
          <a:custGeom>
            <a:avLst/>
            <a:gdLst>
              <a:gd name="connsiteX0" fmla="*/ 869816 w 5218791"/>
              <a:gd name="connsiteY0" fmla="*/ 0 h 2085299"/>
              <a:gd name="connsiteX1" fmla="*/ 869816 w 5218791"/>
              <a:gd name="connsiteY1" fmla="*/ 0 h 2085299"/>
              <a:gd name="connsiteX2" fmla="*/ 368011 w 5218791"/>
              <a:gd name="connsiteY2" fmla="*/ 33454 h 2085299"/>
              <a:gd name="connsiteX3" fmla="*/ 122684 w 5218791"/>
              <a:gd name="connsiteY3" fmla="*/ 78059 h 2085299"/>
              <a:gd name="connsiteX4" fmla="*/ 22323 w 5218791"/>
              <a:gd name="connsiteY4" fmla="*/ 200722 h 2085299"/>
              <a:gd name="connsiteX5" fmla="*/ 20 w 5218791"/>
              <a:gd name="connsiteY5" fmla="*/ 356839 h 2085299"/>
              <a:gd name="connsiteX6" fmla="*/ 22323 w 5218791"/>
              <a:gd name="connsiteY6" fmla="*/ 635620 h 2085299"/>
              <a:gd name="connsiteX7" fmla="*/ 78079 w 5218791"/>
              <a:gd name="connsiteY7" fmla="*/ 702527 h 2085299"/>
              <a:gd name="connsiteX8" fmla="*/ 278801 w 5218791"/>
              <a:gd name="connsiteY8" fmla="*/ 892098 h 2085299"/>
              <a:gd name="connsiteX9" fmla="*/ 646791 w 5218791"/>
              <a:gd name="connsiteY9" fmla="*/ 1059366 h 2085299"/>
              <a:gd name="connsiteX10" fmla="*/ 981328 w 5218791"/>
              <a:gd name="connsiteY10" fmla="*/ 1159727 h 2085299"/>
              <a:gd name="connsiteX11" fmla="*/ 1092840 w 5218791"/>
              <a:gd name="connsiteY11" fmla="*/ 1215483 h 2085299"/>
              <a:gd name="connsiteX12" fmla="*/ 1516586 w 5218791"/>
              <a:gd name="connsiteY12" fmla="*/ 1393903 h 2085299"/>
              <a:gd name="connsiteX13" fmla="*/ 1761913 w 5218791"/>
              <a:gd name="connsiteY13" fmla="*/ 1494264 h 2085299"/>
              <a:gd name="connsiteX14" fmla="*/ 1929181 w 5218791"/>
              <a:gd name="connsiteY14" fmla="*/ 1572322 h 2085299"/>
              <a:gd name="connsiteX15" fmla="*/ 2074147 w 5218791"/>
              <a:gd name="connsiteY15" fmla="*/ 1628078 h 2085299"/>
              <a:gd name="connsiteX16" fmla="*/ 2241416 w 5218791"/>
              <a:gd name="connsiteY16" fmla="*/ 1717288 h 2085299"/>
              <a:gd name="connsiteX17" fmla="*/ 2352928 w 5218791"/>
              <a:gd name="connsiteY17" fmla="*/ 1773044 h 2085299"/>
              <a:gd name="connsiteX18" fmla="*/ 2564801 w 5218791"/>
              <a:gd name="connsiteY18" fmla="*/ 1862254 h 2085299"/>
              <a:gd name="connsiteX19" fmla="*/ 2843581 w 5218791"/>
              <a:gd name="connsiteY19" fmla="*/ 1973766 h 2085299"/>
              <a:gd name="connsiteX20" fmla="*/ 3267328 w 5218791"/>
              <a:gd name="connsiteY20" fmla="*/ 2029522 h 2085299"/>
              <a:gd name="connsiteX21" fmla="*/ 3445747 w 5218791"/>
              <a:gd name="connsiteY21" fmla="*/ 2074127 h 2085299"/>
              <a:gd name="connsiteX22" fmla="*/ 4215181 w 5218791"/>
              <a:gd name="connsiteY22" fmla="*/ 2062976 h 2085299"/>
              <a:gd name="connsiteX23" fmla="*/ 4638928 w 5218791"/>
              <a:gd name="connsiteY23" fmla="*/ 1984917 h 2085299"/>
              <a:gd name="connsiteX24" fmla="*/ 4906557 w 5218791"/>
              <a:gd name="connsiteY24" fmla="*/ 1795347 h 2085299"/>
              <a:gd name="connsiteX25" fmla="*/ 5006918 w 5218791"/>
              <a:gd name="connsiteY25" fmla="*/ 1661532 h 2085299"/>
              <a:gd name="connsiteX26" fmla="*/ 5051523 w 5218791"/>
              <a:gd name="connsiteY26" fmla="*/ 1628078 h 2085299"/>
              <a:gd name="connsiteX27" fmla="*/ 5073825 w 5218791"/>
              <a:gd name="connsiteY27" fmla="*/ 1561171 h 2085299"/>
              <a:gd name="connsiteX28" fmla="*/ 5140733 w 5218791"/>
              <a:gd name="connsiteY28" fmla="*/ 1483113 h 2085299"/>
              <a:gd name="connsiteX29" fmla="*/ 5163035 w 5218791"/>
              <a:gd name="connsiteY29" fmla="*/ 1438508 h 2085299"/>
              <a:gd name="connsiteX30" fmla="*/ 5196489 w 5218791"/>
              <a:gd name="connsiteY30" fmla="*/ 1382752 h 2085299"/>
              <a:gd name="connsiteX31" fmla="*/ 5207640 w 5218791"/>
              <a:gd name="connsiteY31" fmla="*/ 1260088 h 2085299"/>
              <a:gd name="connsiteX32" fmla="*/ 5218791 w 5218791"/>
              <a:gd name="connsiteY32" fmla="*/ 1204332 h 2085299"/>
              <a:gd name="connsiteX33" fmla="*/ 5207640 w 5218791"/>
              <a:gd name="connsiteY33" fmla="*/ 1059366 h 2085299"/>
              <a:gd name="connsiteX34" fmla="*/ 5151884 w 5218791"/>
              <a:gd name="connsiteY34" fmla="*/ 970156 h 2085299"/>
              <a:gd name="connsiteX35" fmla="*/ 5107279 w 5218791"/>
              <a:gd name="connsiteY35" fmla="*/ 925552 h 2085299"/>
              <a:gd name="connsiteX36" fmla="*/ 4772742 w 5218791"/>
              <a:gd name="connsiteY36" fmla="*/ 814039 h 2085299"/>
              <a:gd name="connsiteX37" fmla="*/ 4583172 w 5218791"/>
              <a:gd name="connsiteY37" fmla="*/ 769434 h 2085299"/>
              <a:gd name="connsiteX38" fmla="*/ 4482811 w 5218791"/>
              <a:gd name="connsiteY38" fmla="*/ 758283 h 2085299"/>
              <a:gd name="connsiteX39" fmla="*/ 4293240 w 5218791"/>
              <a:gd name="connsiteY39" fmla="*/ 724830 h 2085299"/>
              <a:gd name="connsiteX40" fmla="*/ 4125972 w 5218791"/>
              <a:gd name="connsiteY40" fmla="*/ 691376 h 2085299"/>
              <a:gd name="connsiteX41" fmla="*/ 3523806 w 5218791"/>
              <a:gd name="connsiteY41" fmla="*/ 624469 h 2085299"/>
              <a:gd name="connsiteX42" fmla="*/ 3289630 w 5218791"/>
              <a:gd name="connsiteY42" fmla="*/ 568713 h 2085299"/>
              <a:gd name="connsiteX43" fmla="*/ 3189269 w 5218791"/>
              <a:gd name="connsiteY43" fmla="*/ 557561 h 2085299"/>
              <a:gd name="connsiteX44" fmla="*/ 2988547 w 5218791"/>
              <a:gd name="connsiteY44" fmla="*/ 512956 h 2085299"/>
              <a:gd name="connsiteX45" fmla="*/ 2720918 w 5218791"/>
              <a:gd name="connsiteY45" fmla="*/ 468352 h 2085299"/>
              <a:gd name="connsiteX46" fmla="*/ 2575952 w 5218791"/>
              <a:gd name="connsiteY46" fmla="*/ 434898 h 2085299"/>
              <a:gd name="connsiteX47" fmla="*/ 2241416 w 5218791"/>
              <a:gd name="connsiteY47" fmla="*/ 356839 h 2085299"/>
              <a:gd name="connsiteX48" fmla="*/ 2018391 w 5218791"/>
              <a:gd name="connsiteY48" fmla="*/ 278781 h 2085299"/>
              <a:gd name="connsiteX49" fmla="*/ 1862274 w 5218791"/>
              <a:gd name="connsiteY49" fmla="*/ 234176 h 2085299"/>
              <a:gd name="connsiteX50" fmla="*/ 1639250 w 5218791"/>
              <a:gd name="connsiteY50" fmla="*/ 144966 h 2085299"/>
              <a:gd name="connsiteX51" fmla="*/ 1516586 w 5218791"/>
              <a:gd name="connsiteY51" fmla="*/ 111513 h 2085299"/>
              <a:gd name="connsiteX52" fmla="*/ 1293562 w 5218791"/>
              <a:gd name="connsiteY52" fmla="*/ 55756 h 2085299"/>
              <a:gd name="connsiteX53" fmla="*/ 1014781 w 5218791"/>
              <a:gd name="connsiteY53" fmla="*/ 11152 h 2085299"/>
              <a:gd name="connsiteX54" fmla="*/ 869816 w 5218791"/>
              <a:gd name="connsiteY54" fmla="*/ 0 h 2085299"/>
              <a:gd name="connsiteX0" fmla="*/ 869816 w 5218791"/>
              <a:gd name="connsiteY0" fmla="*/ 0 h 2085299"/>
              <a:gd name="connsiteX1" fmla="*/ 869816 w 5218791"/>
              <a:gd name="connsiteY1" fmla="*/ 0 h 2085299"/>
              <a:gd name="connsiteX2" fmla="*/ 368011 w 5218791"/>
              <a:gd name="connsiteY2" fmla="*/ 33454 h 2085299"/>
              <a:gd name="connsiteX3" fmla="*/ 122684 w 5218791"/>
              <a:gd name="connsiteY3" fmla="*/ 78059 h 2085299"/>
              <a:gd name="connsiteX4" fmla="*/ 22323 w 5218791"/>
              <a:gd name="connsiteY4" fmla="*/ 200722 h 2085299"/>
              <a:gd name="connsiteX5" fmla="*/ 20 w 5218791"/>
              <a:gd name="connsiteY5" fmla="*/ 356839 h 2085299"/>
              <a:gd name="connsiteX6" fmla="*/ 22323 w 5218791"/>
              <a:gd name="connsiteY6" fmla="*/ 635620 h 2085299"/>
              <a:gd name="connsiteX7" fmla="*/ 78079 w 5218791"/>
              <a:gd name="connsiteY7" fmla="*/ 702527 h 2085299"/>
              <a:gd name="connsiteX8" fmla="*/ 278801 w 5218791"/>
              <a:gd name="connsiteY8" fmla="*/ 892098 h 2085299"/>
              <a:gd name="connsiteX9" fmla="*/ 646791 w 5218791"/>
              <a:gd name="connsiteY9" fmla="*/ 1059366 h 2085299"/>
              <a:gd name="connsiteX10" fmla="*/ 981328 w 5218791"/>
              <a:gd name="connsiteY10" fmla="*/ 1159727 h 2085299"/>
              <a:gd name="connsiteX11" fmla="*/ 1092840 w 5218791"/>
              <a:gd name="connsiteY11" fmla="*/ 1215483 h 2085299"/>
              <a:gd name="connsiteX12" fmla="*/ 1516586 w 5218791"/>
              <a:gd name="connsiteY12" fmla="*/ 1393903 h 2085299"/>
              <a:gd name="connsiteX13" fmla="*/ 1761913 w 5218791"/>
              <a:gd name="connsiteY13" fmla="*/ 1494264 h 2085299"/>
              <a:gd name="connsiteX14" fmla="*/ 1929181 w 5218791"/>
              <a:gd name="connsiteY14" fmla="*/ 1572322 h 2085299"/>
              <a:gd name="connsiteX15" fmla="*/ 2074147 w 5218791"/>
              <a:gd name="connsiteY15" fmla="*/ 1628078 h 2085299"/>
              <a:gd name="connsiteX16" fmla="*/ 2241416 w 5218791"/>
              <a:gd name="connsiteY16" fmla="*/ 1717288 h 2085299"/>
              <a:gd name="connsiteX17" fmla="*/ 2352928 w 5218791"/>
              <a:gd name="connsiteY17" fmla="*/ 1773044 h 2085299"/>
              <a:gd name="connsiteX18" fmla="*/ 2564801 w 5218791"/>
              <a:gd name="connsiteY18" fmla="*/ 1862254 h 2085299"/>
              <a:gd name="connsiteX19" fmla="*/ 2843581 w 5218791"/>
              <a:gd name="connsiteY19" fmla="*/ 1973766 h 2085299"/>
              <a:gd name="connsiteX20" fmla="*/ 3267328 w 5218791"/>
              <a:gd name="connsiteY20" fmla="*/ 2029522 h 2085299"/>
              <a:gd name="connsiteX21" fmla="*/ 3445747 w 5218791"/>
              <a:gd name="connsiteY21" fmla="*/ 2074127 h 2085299"/>
              <a:gd name="connsiteX22" fmla="*/ 4215181 w 5218791"/>
              <a:gd name="connsiteY22" fmla="*/ 2062976 h 2085299"/>
              <a:gd name="connsiteX23" fmla="*/ 4638928 w 5218791"/>
              <a:gd name="connsiteY23" fmla="*/ 1984917 h 2085299"/>
              <a:gd name="connsiteX24" fmla="*/ 4906557 w 5218791"/>
              <a:gd name="connsiteY24" fmla="*/ 1795347 h 2085299"/>
              <a:gd name="connsiteX25" fmla="*/ 5006918 w 5218791"/>
              <a:gd name="connsiteY25" fmla="*/ 1661532 h 2085299"/>
              <a:gd name="connsiteX26" fmla="*/ 5051523 w 5218791"/>
              <a:gd name="connsiteY26" fmla="*/ 1628078 h 2085299"/>
              <a:gd name="connsiteX27" fmla="*/ 5073825 w 5218791"/>
              <a:gd name="connsiteY27" fmla="*/ 1561171 h 2085299"/>
              <a:gd name="connsiteX28" fmla="*/ 5140733 w 5218791"/>
              <a:gd name="connsiteY28" fmla="*/ 1483113 h 2085299"/>
              <a:gd name="connsiteX29" fmla="*/ 5163035 w 5218791"/>
              <a:gd name="connsiteY29" fmla="*/ 1438508 h 2085299"/>
              <a:gd name="connsiteX30" fmla="*/ 5196489 w 5218791"/>
              <a:gd name="connsiteY30" fmla="*/ 1382752 h 2085299"/>
              <a:gd name="connsiteX31" fmla="*/ 5207640 w 5218791"/>
              <a:gd name="connsiteY31" fmla="*/ 1260088 h 2085299"/>
              <a:gd name="connsiteX32" fmla="*/ 5218791 w 5218791"/>
              <a:gd name="connsiteY32" fmla="*/ 1204332 h 2085299"/>
              <a:gd name="connsiteX33" fmla="*/ 5207640 w 5218791"/>
              <a:gd name="connsiteY33" fmla="*/ 1059366 h 2085299"/>
              <a:gd name="connsiteX34" fmla="*/ 5151884 w 5218791"/>
              <a:gd name="connsiteY34" fmla="*/ 970156 h 2085299"/>
              <a:gd name="connsiteX35" fmla="*/ 5107279 w 5218791"/>
              <a:gd name="connsiteY35" fmla="*/ 925552 h 2085299"/>
              <a:gd name="connsiteX36" fmla="*/ 4772742 w 5218791"/>
              <a:gd name="connsiteY36" fmla="*/ 814039 h 2085299"/>
              <a:gd name="connsiteX37" fmla="*/ 4583172 w 5218791"/>
              <a:gd name="connsiteY37" fmla="*/ 769434 h 2085299"/>
              <a:gd name="connsiteX38" fmla="*/ 4482811 w 5218791"/>
              <a:gd name="connsiteY38" fmla="*/ 758283 h 2085299"/>
              <a:gd name="connsiteX39" fmla="*/ 4293240 w 5218791"/>
              <a:gd name="connsiteY39" fmla="*/ 724830 h 2085299"/>
              <a:gd name="connsiteX40" fmla="*/ 4125972 w 5218791"/>
              <a:gd name="connsiteY40" fmla="*/ 691376 h 2085299"/>
              <a:gd name="connsiteX41" fmla="*/ 3523806 w 5218791"/>
              <a:gd name="connsiteY41" fmla="*/ 624469 h 2085299"/>
              <a:gd name="connsiteX42" fmla="*/ 3289630 w 5218791"/>
              <a:gd name="connsiteY42" fmla="*/ 568713 h 2085299"/>
              <a:gd name="connsiteX43" fmla="*/ 3189269 w 5218791"/>
              <a:gd name="connsiteY43" fmla="*/ 557561 h 2085299"/>
              <a:gd name="connsiteX44" fmla="*/ 2988547 w 5218791"/>
              <a:gd name="connsiteY44" fmla="*/ 512956 h 2085299"/>
              <a:gd name="connsiteX45" fmla="*/ 2720918 w 5218791"/>
              <a:gd name="connsiteY45" fmla="*/ 468352 h 2085299"/>
              <a:gd name="connsiteX46" fmla="*/ 2575952 w 5218791"/>
              <a:gd name="connsiteY46" fmla="*/ 434898 h 2085299"/>
              <a:gd name="connsiteX47" fmla="*/ 2241416 w 5218791"/>
              <a:gd name="connsiteY47" fmla="*/ 356839 h 2085299"/>
              <a:gd name="connsiteX48" fmla="*/ 2018391 w 5218791"/>
              <a:gd name="connsiteY48" fmla="*/ 278781 h 2085299"/>
              <a:gd name="connsiteX49" fmla="*/ 1862274 w 5218791"/>
              <a:gd name="connsiteY49" fmla="*/ 234176 h 2085299"/>
              <a:gd name="connsiteX50" fmla="*/ 1639250 w 5218791"/>
              <a:gd name="connsiteY50" fmla="*/ 144966 h 2085299"/>
              <a:gd name="connsiteX51" fmla="*/ 1516586 w 5218791"/>
              <a:gd name="connsiteY51" fmla="*/ 111513 h 2085299"/>
              <a:gd name="connsiteX52" fmla="*/ 1293562 w 5218791"/>
              <a:gd name="connsiteY52" fmla="*/ 55756 h 2085299"/>
              <a:gd name="connsiteX53" fmla="*/ 869816 w 5218791"/>
              <a:gd name="connsiteY53" fmla="*/ 0 h 2085299"/>
              <a:gd name="connsiteX0" fmla="*/ 869816 w 5212215"/>
              <a:gd name="connsiteY0" fmla="*/ 0 h 2085299"/>
              <a:gd name="connsiteX1" fmla="*/ 869816 w 5212215"/>
              <a:gd name="connsiteY1" fmla="*/ 0 h 2085299"/>
              <a:gd name="connsiteX2" fmla="*/ 368011 w 5212215"/>
              <a:gd name="connsiteY2" fmla="*/ 33454 h 2085299"/>
              <a:gd name="connsiteX3" fmla="*/ 122684 w 5212215"/>
              <a:gd name="connsiteY3" fmla="*/ 78059 h 2085299"/>
              <a:gd name="connsiteX4" fmla="*/ 22323 w 5212215"/>
              <a:gd name="connsiteY4" fmla="*/ 200722 h 2085299"/>
              <a:gd name="connsiteX5" fmla="*/ 20 w 5212215"/>
              <a:gd name="connsiteY5" fmla="*/ 356839 h 2085299"/>
              <a:gd name="connsiteX6" fmla="*/ 22323 w 5212215"/>
              <a:gd name="connsiteY6" fmla="*/ 635620 h 2085299"/>
              <a:gd name="connsiteX7" fmla="*/ 78079 w 5212215"/>
              <a:gd name="connsiteY7" fmla="*/ 702527 h 2085299"/>
              <a:gd name="connsiteX8" fmla="*/ 278801 w 5212215"/>
              <a:gd name="connsiteY8" fmla="*/ 892098 h 2085299"/>
              <a:gd name="connsiteX9" fmla="*/ 646791 w 5212215"/>
              <a:gd name="connsiteY9" fmla="*/ 1059366 h 2085299"/>
              <a:gd name="connsiteX10" fmla="*/ 981328 w 5212215"/>
              <a:gd name="connsiteY10" fmla="*/ 1159727 h 2085299"/>
              <a:gd name="connsiteX11" fmla="*/ 1092840 w 5212215"/>
              <a:gd name="connsiteY11" fmla="*/ 1215483 h 2085299"/>
              <a:gd name="connsiteX12" fmla="*/ 1516586 w 5212215"/>
              <a:gd name="connsiteY12" fmla="*/ 1393903 h 2085299"/>
              <a:gd name="connsiteX13" fmla="*/ 1761913 w 5212215"/>
              <a:gd name="connsiteY13" fmla="*/ 1494264 h 2085299"/>
              <a:gd name="connsiteX14" fmla="*/ 1929181 w 5212215"/>
              <a:gd name="connsiteY14" fmla="*/ 1572322 h 2085299"/>
              <a:gd name="connsiteX15" fmla="*/ 2074147 w 5212215"/>
              <a:gd name="connsiteY15" fmla="*/ 1628078 h 2085299"/>
              <a:gd name="connsiteX16" fmla="*/ 2241416 w 5212215"/>
              <a:gd name="connsiteY16" fmla="*/ 1717288 h 2085299"/>
              <a:gd name="connsiteX17" fmla="*/ 2352928 w 5212215"/>
              <a:gd name="connsiteY17" fmla="*/ 1773044 h 2085299"/>
              <a:gd name="connsiteX18" fmla="*/ 2564801 w 5212215"/>
              <a:gd name="connsiteY18" fmla="*/ 1862254 h 2085299"/>
              <a:gd name="connsiteX19" fmla="*/ 2843581 w 5212215"/>
              <a:gd name="connsiteY19" fmla="*/ 1973766 h 2085299"/>
              <a:gd name="connsiteX20" fmla="*/ 3267328 w 5212215"/>
              <a:gd name="connsiteY20" fmla="*/ 2029522 h 2085299"/>
              <a:gd name="connsiteX21" fmla="*/ 3445747 w 5212215"/>
              <a:gd name="connsiteY21" fmla="*/ 2074127 h 2085299"/>
              <a:gd name="connsiteX22" fmla="*/ 4215181 w 5212215"/>
              <a:gd name="connsiteY22" fmla="*/ 2062976 h 2085299"/>
              <a:gd name="connsiteX23" fmla="*/ 4638928 w 5212215"/>
              <a:gd name="connsiteY23" fmla="*/ 1984917 h 2085299"/>
              <a:gd name="connsiteX24" fmla="*/ 4906557 w 5212215"/>
              <a:gd name="connsiteY24" fmla="*/ 1795347 h 2085299"/>
              <a:gd name="connsiteX25" fmla="*/ 5006918 w 5212215"/>
              <a:gd name="connsiteY25" fmla="*/ 1661532 h 2085299"/>
              <a:gd name="connsiteX26" fmla="*/ 5051523 w 5212215"/>
              <a:gd name="connsiteY26" fmla="*/ 1628078 h 2085299"/>
              <a:gd name="connsiteX27" fmla="*/ 5073825 w 5212215"/>
              <a:gd name="connsiteY27" fmla="*/ 1561171 h 2085299"/>
              <a:gd name="connsiteX28" fmla="*/ 5140733 w 5212215"/>
              <a:gd name="connsiteY28" fmla="*/ 1483113 h 2085299"/>
              <a:gd name="connsiteX29" fmla="*/ 5163035 w 5212215"/>
              <a:gd name="connsiteY29" fmla="*/ 1438508 h 2085299"/>
              <a:gd name="connsiteX30" fmla="*/ 5196489 w 5212215"/>
              <a:gd name="connsiteY30" fmla="*/ 1382752 h 2085299"/>
              <a:gd name="connsiteX31" fmla="*/ 5207640 w 5212215"/>
              <a:gd name="connsiteY31" fmla="*/ 1260088 h 2085299"/>
              <a:gd name="connsiteX32" fmla="*/ 5207640 w 5212215"/>
              <a:gd name="connsiteY32" fmla="*/ 1059366 h 2085299"/>
              <a:gd name="connsiteX33" fmla="*/ 5151884 w 5212215"/>
              <a:gd name="connsiteY33" fmla="*/ 970156 h 2085299"/>
              <a:gd name="connsiteX34" fmla="*/ 5107279 w 5212215"/>
              <a:gd name="connsiteY34" fmla="*/ 925552 h 2085299"/>
              <a:gd name="connsiteX35" fmla="*/ 4772742 w 5212215"/>
              <a:gd name="connsiteY35" fmla="*/ 814039 h 2085299"/>
              <a:gd name="connsiteX36" fmla="*/ 4583172 w 5212215"/>
              <a:gd name="connsiteY36" fmla="*/ 769434 h 2085299"/>
              <a:gd name="connsiteX37" fmla="*/ 4482811 w 5212215"/>
              <a:gd name="connsiteY37" fmla="*/ 758283 h 2085299"/>
              <a:gd name="connsiteX38" fmla="*/ 4293240 w 5212215"/>
              <a:gd name="connsiteY38" fmla="*/ 724830 h 2085299"/>
              <a:gd name="connsiteX39" fmla="*/ 4125972 w 5212215"/>
              <a:gd name="connsiteY39" fmla="*/ 691376 h 2085299"/>
              <a:gd name="connsiteX40" fmla="*/ 3523806 w 5212215"/>
              <a:gd name="connsiteY40" fmla="*/ 624469 h 2085299"/>
              <a:gd name="connsiteX41" fmla="*/ 3289630 w 5212215"/>
              <a:gd name="connsiteY41" fmla="*/ 568713 h 2085299"/>
              <a:gd name="connsiteX42" fmla="*/ 3189269 w 5212215"/>
              <a:gd name="connsiteY42" fmla="*/ 557561 h 2085299"/>
              <a:gd name="connsiteX43" fmla="*/ 2988547 w 5212215"/>
              <a:gd name="connsiteY43" fmla="*/ 512956 h 2085299"/>
              <a:gd name="connsiteX44" fmla="*/ 2720918 w 5212215"/>
              <a:gd name="connsiteY44" fmla="*/ 468352 h 2085299"/>
              <a:gd name="connsiteX45" fmla="*/ 2575952 w 5212215"/>
              <a:gd name="connsiteY45" fmla="*/ 434898 h 2085299"/>
              <a:gd name="connsiteX46" fmla="*/ 2241416 w 5212215"/>
              <a:gd name="connsiteY46" fmla="*/ 356839 h 2085299"/>
              <a:gd name="connsiteX47" fmla="*/ 2018391 w 5212215"/>
              <a:gd name="connsiteY47" fmla="*/ 278781 h 2085299"/>
              <a:gd name="connsiteX48" fmla="*/ 1862274 w 5212215"/>
              <a:gd name="connsiteY48" fmla="*/ 234176 h 2085299"/>
              <a:gd name="connsiteX49" fmla="*/ 1639250 w 5212215"/>
              <a:gd name="connsiteY49" fmla="*/ 144966 h 2085299"/>
              <a:gd name="connsiteX50" fmla="*/ 1516586 w 5212215"/>
              <a:gd name="connsiteY50" fmla="*/ 111513 h 2085299"/>
              <a:gd name="connsiteX51" fmla="*/ 1293562 w 5212215"/>
              <a:gd name="connsiteY51" fmla="*/ 55756 h 2085299"/>
              <a:gd name="connsiteX52" fmla="*/ 869816 w 5212215"/>
              <a:gd name="connsiteY52" fmla="*/ 0 h 2085299"/>
              <a:gd name="connsiteX0" fmla="*/ 869816 w 5212215"/>
              <a:gd name="connsiteY0" fmla="*/ 0 h 2085299"/>
              <a:gd name="connsiteX1" fmla="*/ 869816 w 5212215"/>
              <a:gd name="connsiteY1" fmla="*/ 0 h 2085299"/>
              <a:gd name="connsiteX2" fmla="*/ 368011 w 5212215"/>
              <a:gd name="connsiteY2" fmla="*/ 33454 h 2085299"/>
              <a:gd name="connsiteX3" fmla="*/ 122684 w 5212215"/>
              <a:gd name="connsiteY3" fmla="*/ 78059 h 2085299"/>
              <a:gd name="connsiteX4" fmla="*/ 22323 w 5212215"/>
              <a:gd name="connsiteY4" fmla="*/ 200722 h 2085299"/>
              <a:gd name="connsiteX5" fmla="*/ 20 w 5212215"/>
              <a:gd name="connsiteY5" fmla="*/ 356839 h 2085299"/>
              <a:gd name="connsiteX6" fmla="*/ 22323 w 5212215"/>
              <a:gd name="connsiteY6" fmla="*/ 635620 h 2085299"/>
              <a:gd name="connsiteX7" fmla="*/ 78079 w 5212215"/>
              <a:gd name="connsiteY7" fmla="*/ 702527 h 2085299"/>
              <a:gd name="connsiteX8" fmla="*/ 278801 w 5212215"/>
              <a:gd name="connsiteY8" fmla="*/ 892098 h 2085299"/>
              <a:gd name="connsiteX9" fmla="*/ 646791 w 5212215"/>
              <a:gd name="connsiteY9" fmla="*/ 1059366 h 2085299"/>
              <a:gd name="connsiteX10" fmla="*/ 981328 w 5212215"/>
              <a:gd name="connsiteY10" fmla="*/ 1159727 h 2085299"/>
              <a:gd name="connsiteX11" fmla="*/ 1092840 w 5212215"/>
              <a:gd name="connsiteY11" fmla="*/ 1215483 h 2085299"/>
              <a:gd name="connsiteX12" fmla="*/ 1516586 w 5212215"/>
              <a:gd name="connsiteY12" fmla="*/ 1393903 h 2085299"/>
              <a:gd name="connsiteX13" fmla="*/ 1761913 w 5212215"/>
              <a:gd name="connsiteY13" fmla="*/ 1494264 h 2085299"/>
              <a:gd name="connsiteX14" fmla="*/ 1929181 w 5212215"/>
              <a:gd name="connsiteY14" fmla="*/ 1572322 h 2085299"/>
              <a:gd name="connsiteX15" fmla="*/ 2074147 w 5212215"/>
              <a:gd name="connsiteY15" fmla="*/ 1628078 h 2085299"/>
              <a:gd name="connsiteX16" fmla="*/ 2241416 w 5212215"/>
              <a:gd name="connsiteY16" fmla="*/ 1717288 h 2085299"/>
              <a:gd name="connsiteX17" fmla="*/ 2352928 w 5212215"/>
              <a:gd name="connsiteY17" fmla="*/ 1773044 h 2085299"/>
              <a:gd name="connsiteX18" fmla="*/ 2564801 w 5212215"/>
              <a:gd name="connsiteY18" fmla="*/ 1862254 h 2085299"/>
              <a:gd name="connsiteX19" fmla="*/ 2843581 w 5212215"/>
              <a:gd name="connsiteY19" fmla="*/ 1973766 h 2085299"/>
              <a:gd name="connsiteX20" fmla="*/ 3267328 w 5212215"/>
              <a:gd name="connsiteY20" fmla="*/ 2029522 h 2085299"/>
              <a:gd name="connsiteX21" fmla="*/ 3445747 w 5212215"/>
              <a:gd name="connsiteY21" fmla="*/ 2074127 h 2085299"/>
              <a:gd name="connsiteX22" fmla="*/ 4215181 w 5212215"/>
              <a:gd name="connsiteY22" fmla="*/ 2062976 h 2085299"/>
              <a:gd name="connsiteX23" fmla="*/ 4638928 w 5212215"/>
              <a:gd name="connsiteY23" fmla="*/ 1984917 h 2085299"/>
              <a:gd name="connsiteX24" fmla="*/ 4906557 w 5212215"/>
              <a:gd name="connsiteY24" fmla="*/ 1795347 h 2085299"/>
              <a:gd name="connsiteX25" fmla="*/ 5006918 w 5212215"/>
              <a:gd name="connsiteY25" fmla="*/ 1661532 h 2085299"/>
              <a:gd name="connsiteX26" fmla="*/ 5051523 w 5212215"/>
              <a:gd name="connsiteY26" fmla="*/ 1628078 h 2085299"/>
              <a:gd name="connsiteX27" fmla="*/ 5073825 w 5212215"/>
              <a:gd name="connsiteY27" fmla="*/ 1561171 h 2085299"/>
              <a:gd name="connsiteX28" fmla="*/ 5140733 w 5212215"/>
              <a:gd name="connsiteY28" fmla="*/ 1483113 h 2085299"/>
              <a:gd name="connsiteX29" fmla="*/ 5163035 w 5212215"/>
              <a:gd name="connsiteY29" fmla="*/ 1438508 h 2085299"/>
              <a:gd name="connsiteX30" fmla="*/ 5196489 w 5212215"/>
              <a:gd name="connsiteY30" fmla="*/ 1382752 h 2085299"/>
              <a:gd name="connsiteX31" fmla="*/ 5207640 w 5212215"/>
              <a:gd name="connsiteY31" fmla="*/ 1260088 h 2085299"/>
              <a:gd name="connsiteX32" fmla="*/ 5207640 w 5212215"/>
              <a:gd name="connsiteY32" fmla="*/ 1059366 h 2085299"/>
              <a:gd name="connsiteX33" fmla="*/ 5151884 w 5212215"/>
              <a:gd name="connsiteY33" fmla="*/ 970156 h 2085299"/>
              <a:gd name="connsiteX34" fmla="*/ 4772742 w 5212215"/>
              <a:gd name="connsiteY34" fmla="*/ 814039 h 2085299"/>
              <a:gd name="connsiteX35" fmla="*/ 4583172 w 5212215"/>
              <a:gd name="connsiteY35" fmla="*/ 769434 h 2085299"/>
              <a:gd name="connsiteX36" fmla="*/ 4482811 w 5212215"/>
              <a:gd name="connsiteY36" fmla="*/ 758283 h 2085299"/>
              <a:gd name="connsiteX37" fmla="*/ 4293240 w 5212215"/>
              <a:gd name="connsiteY37" fmla="*/ 724830 h 2085299"/>
              <a:gd name="connsiteX38" fmla="*/ 4125972 w 5212215"/>
              <a:gd name="connsiteY38" fmla="*/ 691376 h 2085299"/>
              <a:gd name="connsiteX39" fmla="*/ 3523806 w 5212215"/>
              <a:gd name="connsiteY39" fmla="*/ 624469 h 2085299"/>
              <a:gd name="connsiteX40" fmla="*/ 3289630 w 5212215"/>
              <a:gd name="connsiteY40" fmla="*/ 568713 h 2085299"/>
              <a:gd name="connsiteX41" fmla="*/ 3189269 w 5212215"/>
              <a:gd name="connsiteY41" fmla="*/ 557561 h 2085299"/>
              <a:gd name="connsiteX42" fmla="*/ 2988547 w 5212215"/>
              <a:gd name="connsiteY42" fmla="*/ 512956 h 2085299"/>
              <a:gd name="connsiteX43" fmla="*/ 2720918 w 5212215"/>
              <a:gd name="connsiteY43" fmla="*/ 468352 h 2085299"/>
              <a:gd name="connsiteX44" fmla="*/ 2575952 w 5212215"/>
              <a:gd name="connsiteY44" fmla="*/ 434898 h 2085299"/>
              <a:gd name="connsiteX45" fmla="*/ 2241416 w 5212215"/>
              <a:gd name="connsiteY45" fmla="*/ 356839 h 2085299"/>
              <a:gd name="connsiteX46" fmla="*/ 2018391 w 5212215"/>
              <a:gd name="connsiteY46" fmla="*/ 278781 h 2085299"/>
              <a:gd name="connsiteX47" fmla="*/ 1862274 w 5212215"/>
              <a:gd name="connsiteY47" fmla="*/ 234176 h 2085299"/>
              <a:gd name="connsiteX48" fmla="*/ 1639250 w 5212215"/>
              <a:gd name="connsiteY48" fmla="*/ 144966 h 2085299"/>
              <a:gd name="connsiteX49" fmla="*/ 1516586 w 5212215"/>
              <a:gd name="connsiteY49" fmla="*/ 111513 h 2085299"/>
              <a:gd name="connsiteX50" fmla="*/ 1293562 w 5212215"/>
              <a:gd name="connsiteY50" fmla="*/ 55756 h 2085299"/>
              <a:gd name="connsiteX51" fmla="*/ 869816 w 5212215"/>
              <a:gd name="connsiteY51" fmla="*/ 0 h 2085299"/>
              <a:gd name="connsiteX0" fmla="*/ 869816 w 5212215"/>
              <a:gd name="connsiteY0" fmla="*/ 0 h 2085299"/>
              <a:gd name="connsiteX1" fmla="*/ 869816 w 5212215"/>
              <a:gd name="connsiteY1" fmla="*/ 0 h 2085299"/>
              <a:gd name="connsiteX2" fmla="*/ 368011 w 5212215"/>
              <a:gd name="connsiteY2" fmla="*/ 33454 h 2085299"/>
              <a:gd name="connsiteX3" fmla="*/ 122684 w 5212215"/>
              <a:gd name="connsiteY3" fmla="*/ 78059 h 2085299"/>
              <a:gd name="connsiteX4" fmla="*/ 22323 w 5212215"/>
              <a:gd name="connsiteY4" fmla="*/ 200722 h 2085299"/>
              <a:gd name="connsiteX5" fmla="*/ 20 w 5212215"/>
              <a:gd name="connsiteY5" fmla="*/ 356839 h 2085299"/>
              <a:gd name="connsiteX6" fmla="*/ 22323 w 5212215"/>
              <a:gd name="connsiteY6" fmla="*/ 635620 h 2085299"/>
              <a:gd name="connsiteX7" fmla="*/ 78079 w 5212215"/>
              <a:gd name="connsiteY7" fmla="*/ 702527 h 2085299"/>
              <a:gd name="connsiteX8" fmla="*/ 278801 w 5212215"/>
              <a:gd name="connsiteY8" fmla="*/ 892098 h 2085299"/>
              <a:gd name="connsiteX9" fmla="*/ 646791 w 5212215"/>
              <a:gd name="connsiteY9" fmla="*/ 1059366 h 2085299"/>
              <a:gd name="connsiteX10" fmla="*/ 981328 w 5212215"/>
              <a:gd name="connsiteY10" fmla="*/ 1159727 h 2085299"/>
              <a:gd name="connsiteX11" fmla="*/ 1092840 w 5212215"/>
              <a:gd name="connsiteY11" fmla="*/ 1215483 h 2085299"/>
              <a:gd name="connsiteX12" fmla="*/ 1516586 w 5212215"/>
              <a:gd name="connsiteY12" fmla="*/ 1393903 h 2085299"/>
              <a:gd name="connsiteX13" fmla="*/ 1761913 w 5212215"/>
              <a:gd name="connsiteY13" fmla="*/ 1494264 h 2085299"/>
              <a:gd name="connsiteX14" fmla="*/ 1929181 w 5212215"/>
              <a:gd name="connsiteY14" fmla="*/ 1572322 h 2085299"/>
              <a:gd name="connsiteX15" fmla="*/ 2074147 w 5212215"/>
              <a:gd name="connsiteY15" fmla="*/ 1628078 h 2085299"/>
              <a:gd name="connsiteX16" fmla="*/ 2241416 w 5212215"/>
              <a:gd name="connsiteY16" fmla="*/ 1717288 h 2085299"/>
              <a:gd name="connsiteX17" fmla="*/ 2352928 w 5212215"/>
              <a:gd name="connsiteY17" fmla="*/ 1773044 h 2085299"/>
              <a:gd name="connsiteX18" fmla="*/ 2564801 w 5212215"/>
              <a:gd name="connsiteY18" fmla="*/ 1862254 h 2085299"/>
              <a:gd name="connsiteX19" fmla="*/ 2843581 w 5212215"/>
              <a:gd name="connsiteY19" fmla="*/ 1973766 h 2085299"/>
              <a:gd name="connsiteX20" fmla="*/ 3267328 w 5212215"/>
              <a:gd name="connsiteY20" fmla="*/ 2029522 h 2085299"/>
              <a:gd name="connsiteX21" fmla="*/ 3445747 w 5212215"/>
              <a:gd name="connsiteY21" fmla="*/ 2074127 h 2085299"/>
              <a:gd name="connsiteX22" fmla="*/ 4215181 w 5212215"/>
              <a:gd name="connsiteY22" fmla="*/ 2062976 h 2085299"/>
              <a:gd name="connsiteX23" fmla="*/ 4638928 w 5212215"/>
              <a:gd name="connsiteY23" fmla="*/ 1984917 h 2085299"/>
              <a:gd name="connsiteX24" fmla="*/ 4906557 w 5212215"/>
              <a:gd name="connsiteY24" fmla="*/ 1795347 h 2085299"/>
              <a:gd name="connsiteX25" fmla="*/ 5006918 w 5212215"/>
              <a:gd name="connsiteY25" fmla="*/ 1661532 h 2085299"/>
              <a:gd name="connsiteX26" fmla="*/ 5051523 w 5212215"/>
              <a:gd name="connsiteY26" fmla="*/ 1628078 h 2085299"/>
              <a:gd name="connsiteX27" fmla="*/ 5073825 w 5212215"/>
              <a:gd name="connsiteY27" fmla="*/ 1561171 h 2085299"/>
              <a:gd name="connsiteX28" fmla="*/ 5140733 w 5212215"/>
              <a:gd name="connsiteY28" fmla="*/ 1483113 h 2085299"/>
              <a:gd name="connsiteX29" fmla="*/ 5163035 w 5212215"/>
              <a:gd name="connsiteY29" fmla="*/ 1438508 h 2085299"/>
              <a:gd name="connsiteX30" fmla="*/ 5196489 w 5212215"/>
              <a:gd name="connsiteY30" fmla="*/ 1382752 h 2085299"/>
              <a:gd name="connsiteX31" fmla="*/ 5207640 w 5212215"/>
              <a:gd name="connsiteY31" fmla="*/ 1260088 h 2085299"/>
              <a:gd name="connsiteX32" fmla="*/ 5207640 w 5212215"/>
              <a:gd name="connsiteY32" fmla="*/ 1059366 h 2085299"/>
              <a:gd name="connsiteX33" fmla="*/ 5151884 w 5212215"/>
              <a:gd name="connsiteY33" fmla="*/ 970156 h 2085299"/>
              <a:gd name="connsiteX34" fmla="*/ 4772742 w 5212215"/>
              <a:gd name="connsiteY34" fmla="*/ 814039 h 2085299"/>
              <a:gd name="connsiteX35" fmla="*/ 4583172 w 5212215"/>
              <a:gd name="connsiteY35" fmla="*/ 769434 h 2085299"/>
              <a:gd name="connsiteX36" fmla="*/ 4482811 w 5212215"/>
              <a:gd name="connsiteY36" fmla="*/ 758283 h 2085299"/>
              <a:gd name="connsiteX37" fmla="*/ 4125972 w 5212215"/>
              <a:gd name="connsiteY37" fmla="*/ 691376 h 2085299"/>
              <a:gd name="connsiteX38" fmla="*/ 3523806 w 5212215"/>
              <a:gd name="connsiteY38" fmla="*/ 624469 h 2085299"/>
              <a:gd name="connsiteX39" fmla="*/ 3289630 w 5212215"/>
              <a:gd name="connsiteY39" fmla="*/ 568713 h 2085299"/>
              <a:gd name="connsiteX40" fmla="*/ 3189269 w 5212215"/>
              <a:gd name="connsiteY40" fmla="*/ 557561 h 2085299"/>
              <a:gd name="connsiteX41" fmla="*/ 2988547 w 5212215"/>
              <a:gd name="connsiteY41" fmla="*/ 512956 h 2085299"/>
              <a:gd name="connsiteX42" fmla="*/ 2720918 w 5212215"/>
              <a:gd name="connsiteY42" fmla="*/ 468352 h 2085299"/>
              <a:gd name="connsiteX43" fmla="*/ 2575952 w 5212215"/>
              <a:gd name="connsiteY43" fmla="*/ 434898 h 2085299"/>
              <a:gd name="connsiteX44" fmla="*/ 2241416 w 5212215"/>
              <a:gd name="connsiteY44" fmla="*/ 356839 h 2085299"/>
              <a:gd name="connsiteX45" fmla="*/ 2018391 w 5212215"/>
              <a:gd name="connsiteY45" fmla="*/ 278781 h 2085299"/>
              <a:gd name="connsiteX46" fmla="*/ 1862274 w 5212215"/>
              <a:gd name="connsiteY46" fmla="*/ 234176 h 2085299"/>
              <a:gd name="connsiteX47" fmla="*/ 1639250 w 5212215"/>
              <a:gd name="connsiteY47" fmla="*/ 144966 h 2085299"/>
              <a:gd name="connsiteX48" fmla="*/ 1516586 w 5212215"/>
              <a:gd name="connsiteY48" fmla="*/ 111513 h 2085299"/>
              <a:gd name="connsiteX49" fmla="*/ 1293562 w 5212215"/>
              <a:gd name="connsiteY49" fmla="*/ 55756 h 2085299"/>
              <a:gd name="connsiteX50" fmla="*/ 869816 w 5212215"/>
              <a:gd name="connsiteY50" fmla="*/ 0 h 2085299"/>
              <a:gd name="connsiteX0" fmla="*/ 869816 w 5212215"/>
              <a:gd name="connsiteY0" fmla="*/ 0 h 2085299"/>
              <a:gd name="connsiteX1" fmla="*/ 869816 w 5212215"/>
              <a:gd name="connsiteY1" fmla="*/ 0 h 2085299"/>
              <a:gd name="connsiteX2" fmla="*/ 368011 w 5212215"/>
              <a:gd name="connsiteY2" fmla="*/ 33454 h 2085299"/>
              <a:gd name="connsiteX3" fmla="*/ 122684 w 5212215"/>
              <a:gd name="connsiteY3" fmla="*/ 78059 h 2085299"/>
              <a:gd name="connsiteX4" fmla="*/ 22323 w 5212215"/>
              <a:gd name="connsiteY4" fmla="*/ 200722 h 2085299"/>
              <a:gd name="connsiteX5" fmla="*/ 20 w 5212215"/>
              <a:gd name="connsiteY5" fmla="*/ 356839 h 2085299"/>
              <a:gd name="connsiteX6" fmla="*/ 22323 w 5212215"/>
              <a:gd name="connsiteY6" fmla="*/ 635620 h 2085299"/>
              <a:gd name="connsiteX7" fmla="*/ 78079 w 5212215"/>
              <a:gd name="connsiteY7" fmla="*/ 702527 h 2085299"/>
              <a:gd name="connsiteX8" fmla="*/ 278801 w 5212215"/>
              <a:gd name="connsiteY8" fmla="*/ 892098 h 2085299"/>
              <a:gd name="connsiteX9" fmla="*/ 646791 w 5212215"/>
              <a:gd name="connsiteY9" fmla="*/ 1059366 h 2085299"/>
              <a:gd name="connsiteX10" fmla="*/ 981328 w 5212215"/>
              <a:gd name="connsiteY10" fmla="*/ 1159727 h 2085299"/>
              <a:gd name="connsiteX11" fmla="*/ 1092840 w 5212215"/>
              <a:gd name="connsiteY11" fmla="*/ 1215483 h 2085299"/>
              <a:gd name="connsiteX12" fmla="*/ 1516586 w 5212215"/>
              <a:gd name="connsiteY12" fmla="*/ 1393903 h 2085299"/>
              <a:gd name="connsiteX13" fmla="*/ 1761913 w 5212215"/>
              <a:gd name="connsiteY13" fmla="*/ 1494264 h 2085299"/>
              <a:gd name="connsiteX14" fmla="*/ 1929181 w 5212215"/>
              <a:gd name="connsiteY14" fmla="*/ 1572322 h 2085299"/>
              <a:gd name="connsiteX15" fmla="*/ 2074147 w 5212215"/>
              <a:gd name="connsiteY15" fmla="*/ 1628078 h 2085299"/>
              <a:gd name="connsiteX16" fmla="*/ 2241416 w 5212215"/>
              <a:gd name="connsiteY16" fmla="*/ 1717288 h 2085299"/>
              <a:gd name="connsiteX17" fmla="*/ 2352928 w 5212215"/>
              <a:gd name="connsiteY17" fmla="*/ 1773044 h 2085299"/>
              <a:gd name="connsiteX18" fmla="*/ 2564801 w 5212215"/>
              <a:gd name="connsiteY18" fmla="*/ 1862254 h 2085299"/>
              <a:gd name="connsiteX19" fmla="*/ 2843581 w 5212215"/>
              <a:gd name="connsiteY19" fmla="*/ 1973766 h 2085299"/>
              <a:gd name="connsiteX20" fmla="*/ 3267328 w 5212215"/>
              <a:gd name="connsiteY20" fmla="*/ 2029522 h 2085299"/>
              <a:gd name="connsiteX21" fmla="*/ 3445747 w 5212215"/>
              <a:gd name="connsiteY21" fmla="*/ 2074127 h 2085299"/>
              <a:gd name="connsiteX22" fmla="*/ 4215181 w 5212215"/>
              <a:gd name="connsiteY22" fmla="*/ 2062976 h 2085299"/>
              <a:gd name="connsiteX23" fmla="*/ 4638928 w 5212215"/>
              <a:gd name="connsiteY23" fmla="*/ 1984917 h 2085299"/>
              <a:gd name="connsiteX24" fmla="*/ 4906557 w 5212215"/>
              <a:gd name="connsiteY24" fmla="*/ 1795347 h 2085299"/>
              <a:gd name="connsiteX25" fmla="*/ 5006918 w 5212215"/>
              <a:gd name="connsiteY25" fmla="*/ 1661532 h 2085299"/>
              <a:gd name="connsiteX26" fmla="*/ 5051523 w 5212215"/>
              <a:gd name="connsiteY26" fmla="*/ 1628078 h 2085299"/>
              <a:gd name="connsiteX27" fmla="*/ 5073825 w 5212215"/>
              <a:gd name="connsiteY27" fmla="*/ 1561171 h 2085299"/>
              <a:gd name="connsiteX28" fmla="*/ 5140733 w 5212215"/>
              <a:gd name="connsiteY28" fmla="*/ 1483113 h 2085299"/>
              <a:gd name="connsiteX29" fmla="*/ 5163035 w 5212215"/>
              <a:gd name="connsiteY29" fmla="*/ 1438508 h 2085299"/>
              <a:gd name="connsiteX30" fmla="*/ 5196489 w 5212215"/>
              <a:gd name="connsiteY30" fmla="*/ 1382752 h 2085299"/>
              <a:gd name="connsiteX31" fmla="*/ 5207640 w 5212215"/>
              <a:gd name="connsiteY31" fmla="*/ 1260088 h 2085299"/>
              <a:gd name="connsiteX32" fmla="*/ 5207640 w 5212215"/>
              <a:gd name="connsiteY32" fmla="*/ 1059366 h 2085299"/>
              <a:gd name="connsiteX33" fmla="*/ 5151884 w 5212215"/>
              <a:gd name="connsiteY33" fmla="*/ 970156 h 2085299"/>
              <a:gd name="connsiteX34" fmla="*/ 4772742 w 5212215"/>
              <a:gd name="connsiteY34" fmla="*/ 814039 h 2085299"/>
              <a:gd name="connsiteX35" fmla="*/ 4482811 w 5212215"/>
              <a:gd name="connsiteY35" fmla="*/ 758283 h 2085299"/>
              <a:gd name="connsiteX36" fmla="*/ 4125972 w 5212215"/>
              <a:gd name="connsiteY36" fmla="*/ 691376 h 2085299"/>
              <a:gd name="connsiteX37" fmla="*/ 3523806 w 5212215"/>
              <a:gd name="connsiteY37" fmla="*/ 624469 h 2085299"/>
              <a:gd name="connsiteX38" fmla="*/ 3289630 w 5212215"/>
              <a:gd name="connsiteY38" fmla="*/ 568713 h 2085299"/>
              <a:gd name="connsiteX39" fmla="*/ 3189269 w 5212215"/>
              <a:gd name="connsiteY39" fmla="*/ 557561 h 2085299"/>
              <a:gd name="connsiteX40" fmla="*/ 2988547 w 5212215"/>
              <a:gd name="connsiteY40" fmla="*/ 512956 h 2085299"/>
              <a:gd name="connsiteX41" fmla="*/ 2720918 w 5212215"/>
              <a:gd name="connsiteY41" fmla="*/ 468352 h 2085299"/>
              <a:gd name="connsiteX42" fmla="*/ 2575952 w 5212215"/>
              <a:gd name="connsiteY42" fmla="*/ 434898 h 2085299"/>
              <a:gd name="connsiteX43" fmla="*/ 2241416 w 5212215"/>
              <a:gd name="connsiteY43" fmla="*/ 356839 h 2085299"/>
              <a:gd name="connsiteX44" fmla="*/ 2018391 w 5212215"/>
              <a:gd name="connsiteY44" fmla="*/ 278781 h 2085299"/>
              <a:gd name="connsiteX45" fmla="*/ 1862274 w 5212215"/>
              <a:gd name="connsiteY45" fmla="*/ 234176 h 2085299"/>
              <a:gd name="connsiteX46" fmla="*/ 1639250 w 5212215"/>
              <a:gd name="connsiteY46" fmla="*/ 144966 h 2085299"/>
              <a:gd name="connsiteX47" fmla="*/ 1516586 w 5212215"/>
              <a:gd name="connsiteY47" fmla="*/ 111513 h 2085299"/>
              <a:gd name="connsiteX48" fmla="*/ 1293562 w 5212215"/>
              <a:gd name="connsiteY48" fmla="*/ 55756 h 2085299"/>
              <a:gd name="connsiteX49" fmla="*/ 869816 w 5212215"/>
              <a:gd name="connsiteY49" fmla="*/ 0 h 2085299"/>
              <a:gd name="connsiteX0" fmla="*/ 869816 w 5221851"/>
              <a:gd name="connsiteY0" fmla="*/ 0 h 2085299"/>
              <a:gd name="connsiteX1" fmla="*/ 869816 w 5221851"/>
              <a:gd name="connsiteY1" fmla="*/ 0 h 2085299"/>
              <a:gd name="connsiteX2" fmla="*/ 368011 w 5221851"/>
              <a:gd name="connsiteY2" fmla="*/ 33454 h 2085299"/>
              <a:gd name="connsiteX3" fmla="*/ 122684 w 5221851"/>
              <a:gd name="connsiteY3" fmla="*/ 78059 h 2085299"/>
              <a:gd name="connsiteX4" fmla="*/ 22323 w 5221851"/>
              <a:gd name="connsiteY4" fmla="*/ 200722 h 2085299"/>
              <a:gd name="connsiteX5" fmla="*/ 20 w 5221851"/>
              <a:gd name="connsiteY5" fmla="*/ 356839 h 2085299"/>
              <a:gd name="connsiteX6" fmla="*/ 22323 w 5221851"/>
              <a:gd name="connsiteY6" fmla="*/ 635620 h 2085299"/>
              <a:gd name="connsiteX7" fmla="*/ 78079 w 5221851"/>
              <a:gd name="connsiteY7" fmla="*/ 702527 h 2085299"/>
              <a:gd name="connsiteX8" fmla="*/ 278801 w 5221851"/>
              <a:gd name="connsiteY8" fmla="*/ 892098 h 2085299"/>
              <a:gd name="connsiteX9" fmla="*/ 646791 w 5221851"/>
              <a:gd name="connsiteY9" fmla="*/ 1059366 h 2085299"/>
              <a:gd name="connsiteX10" fmla="*/ 981328 w 5221851"/>
              <a:gd name="connsiteY10" fmla="*/ 1159727 h 2085299"/>
              <a:gd name="connsiteX11" fmla="*/ 1092840 w 5221851"/>
              <a:gd name="connsiteY11" fmla="*/ 1215483 h 2085299"/>
              <a:gd name="connsiteX12" fmla="*/ 1516586 w 5221851"/>
              <a:gd name="connsiteY12" fmla="*/ 1393903 h 2085299"/>
              <a:gd name="connsiteX13" fmla="*/ 1761913 w 5221851"/>
              <a:gd name="connsiteY13" fmla="*/ 1494264 h 2085299"/>
              <a:gd name="connsiteX14" fmla="*/ 1929181 w 5221851"/>
              <a:gd name="connsiteY14" fmla="*/ 1572322 h 2085299"/>
              <a:gd name="connsiteX15" fmla="*/ 2074147 w 5221851"/>
              <a:gd name="connsiteY15" fmla="*/ 1628078 h 2085299"/>
              <a:gd name="connsiteX16" fmla="*/ 2241416 w 5221851"/>
              <a:gd name="connsiteY16" fmla="*/ 1717288 h 2085299"/>
              <a:gd name="connsiteX17" fmla="*/ 2352928 w 5221851"/>
              <a:gd name="connsiteY17" fmla="*/ 1773044 h 2085299"/>
              <a:gd name="connsiteX18" fmla="*/ 2564801 w 5221851"/>
              <a:gd name="connsiteY18" fmla="*/ 1862254 h 2085299"/>
              <a:gd name="connsiteX19" fmla="*/ 2843581 w 5221851"/>
              <a:gd name="connsiteY19" fmla="*/ 1973766 h 2085299"/>
              <a:gd name="connsiteX20" fmla="*/ 3267328 w 5221851"/>
              <a:gd name="connsiteY20" fmla="*/ 2029522 h 2085299"/>
              <a:gd name="connsiteX21" fmla="*/ 3445747 w 5221851"/>
              <a:gd name="connsiteY21" fmla="*/ 2074127 h 2085299"/>
              <a:gd name="connsiteX22" fmla="*/ 4215181 w 5221851"/>
              <a:gd name="connsiteY22" fmla="*/ 2062976 h 2085299"/>
              <a:gd name="connsiteX23" fmla="*/ 4638928 w 5221851"/>
              <a:gd name="connsiteY23" fmla="*/ 1984917 h 2085299"/>
              <a:gd name="connsiteX24" fmla="*/ 4906557 w 5221851"/>
              <a:gd name="connsiteY24" fmla="*/ 1795347 h 2085299"/>
              <a:gd name="connsiteX25" fmla="*/ 5006918 w 5221851"/>
              <a:gd name="connsiteY25" fmla="*/ 1661532 h 2085299"/>
              <a:gd name="connsiteX26" fmla="*/ 5051523 w 5221851"/>
              <a:gd name="connsiteY26" fmla="*/ 1628078 h 2085299"/>
              <a:gd name="connsiteX27" fmla="*/ 5073825 w 5221851"/>
              <a:gd name="connsiteY27" fmla="*/ 1561171 h 2085299"/>
              <a:gd name="connsiteX28" fmla="*/ 5140733 w 5221851"/>
              <a:gd name="connsiteY28" fmla="*/ 1483113 h 2085299"/>
              <a:gd name="connsiteX29" fmla="*/ 5163035 w 5221851"/>
              <a:gd name="connsiteY29" fmla="*/ 1438508 h 2085299"/>
              <a:gd name="connsiteX30" fmla="*/ 5196489 w 5221851"/>
              <a:gd name="connsiteY30" fmla="*/ 1382752 h 2085299"/>
              <a:gd name="connsiteX31" fmla="*/ 5207640 w 5221851"/>
              <a:gd name="connsiteY31" fmla="*/ 1260088 h 2085299"/>
              <a:gd name="connsiteX32" fmla="*/ 5207640 w 5221851"/>
              <a:gd name="connsiteY32" fmla="*/ 1059366 h 2085299"/>
              <a:gd name="connsiteX33" fmla="*/ 5151884 w 5221851"/>
              <a:gd name="connsiteY33" fmla="*/ 970156 h 2085299"/>
              <a:gd name="connsiteX34" fmla="*/ 4482811 w 5221851"/>
              <a:gd name="connsiteY34" fmla="*/ 758283 h 2085299"/>
              <a:gd name="connsiteX35" fmla="*/ 4125972 w 5221851"/>
              <a:gd name="connsiteY35" fmla="*/ 691376 h 2085299"/>
              <a:gd name="connsiteX36" fmla="*/ 3523806 w 5221851"/>
              <a:gd name="connsiteY36" fmla="*/ 624469 h 2085299"/>
              <a:gd name="connsiteX37" fmla="*/ 3289630 w 5221851"/>
              <a:gd name="connsiteY37" fmla="*/ 568713 h 2085299"/>
              <a:gd name="connsiteX38" fmla="*/ 3189269 w 5221851"/>
              <a:gd name="connsiteY38" fmla="*/ 557561 h 2085299"/>
              <a:gd name="connsiteX39" fmla="*/ 2988547 w 5221851"/>
              <a:gd name="connsiteY39" fmla="*/ 512956 h 2085299"/>
              <a:gd name="connsiteX40" fmla="*/ 2720918 w 5221851"/>
              <a:gd name="connsiteY40" fmla="*/ 468352 h 2085299"/>
              <a:gd name="connsiteX41" fmla="*/ 2575952 w 5221851"/>
              <a:gd name="connsiteY41" fmla="*/ 434898 h 2085299"/>
              <a:gd name="connsiteX42" fmla="*/ 2241416 w 5221851"/>
              <a:gd name="connsiteY42" fmla="*/ 356839 h 2085299"/>
              <a:gd name="connsiteX43" fmla="*/ 2018391 w 5221851"/>
              <a:gd name="connsiteY43" fmla="*/ 278781 h 2085299"/>
              <a:gd name="connsiteX44" fmla="*/ 1862274 w 5221851"/>
              <a:gd name="connsiteY44" fmla="*/ 234176 h 2085299"/>
              <a:gd name="connsiteX45" fmla="*/ 1639250 w 5221851"/>
              <a:gd name="connsiteY45" fmla="*/ 144966 h 2085299"/>
              <a:gd name="connsiteX46" fmla="*/ 1516586 w 5221851"/>
              <a:gd name="connsiteY46" fmla="*/ 111513 h 2085299"/>
              <a:gd name="connsiteX47" fmla="*/ 1293562 w 5221851"/>
              <a:gd name="connsiteY47" fmla="*/ 55756 h 2085299"/>
              <a:gd name="connsiteX48" fmla="*/ 869816 w 5221851"/>
              <a:gd name="connsiteY48" fmla="*/ 0 h 2085299"/>
              <a:gd name="connsiteX0" fmla="*/ 869816 w 5261746"/>
              <a:gd name="connsiteY0" fmla="*/ 0 h 2085299"/>
              <a:gd name="connsiteX1" fmla="*/ 869816 w 5261746"/>
              <a:gd name="connsiteY1" fmla="*/ 0 h 2085299"/>
              <a:gd name="connsiteX2" fmla="*/ 368011 w 5261746"/>
              <a:gd name="connsiteY2" fmla="*/ 33454 h 2085299"/>
              <a:gd name="connsiteX3" fmla="*/ 122684 w 5261746"/>
              <a:gd name="connsiteY3" fmla="*/ 78059 h 2085299"/>
              <a:gd name="connsiteX4" fmla="*/ 22323 w 5261746"/>
              <a:gd name="connsiteY4" fmla="*/ 200722 h 2085299"/>
              <a:gd name="connsiteX5" fmla="*/ 20 w 5261746"/>
              <a:gd name="connsiteY5" fmla="*/ 356839 h 2085299"/>
              <a:gd name="connsiteX6" fmla="*/ 22323 w 5261746"/>
              <a:gd name="connsiteY6" fmla="*/ 635620 h 2085299"/>
              <a:gd name="connsiteX7" fmla="*/ 78079 w 5261746"/>
              <a:gd name="connsiteY7" fmla="*/ 702527 h 2085299"/>
              <a:gd name="connsiteX8" fmla="*/ 278801 w 5261746"/>
              <a:gd name="connsiteY8" fmla="*/ 892098 h 2085299"/>
              <a:gd name="connsiteX9" fmla="*/ 646791 w 5261746"/>
              <a:gd name="connsiteY9" fmla="*/ 1059366 h 2085299"/>
              <a:gd name="connsiteX10" fmla="*/ 981328 w 5261746"/>
              <a:gd name="connsiteY10" fmla="*/ 1159727 h 2085299"/>
              <a:gd name="connsiteX11" fmla="*/ 1092840 w 5261746"/>
              <a:gd name="connsiteY11" fmla="*/ 1215483 h 2085299"/>
              <a:gd name="connsiteX12" fmla="*/ 1516586 w 5261746"/>
              <a:gd name="connsiteY12" fmla="*/ 1393903 h 2085299"/>
              <a:gd name="connsiteX13" fmla="*/ 1761913 w 5261746"/>
              <a:gd name="connsiteY13" fmla="*/ 1494264 h 2085299"/>
              <a:gd name="connsiteX14" fmla="*/ 1929181 w 5261746"/>
              <a:gd name="connsiteY14" fmla="*/ 1572322 h 2085299"/>
              <a:gd name="connsiteX15" fmla="*/ 2074147 w 5261746"/>
              <a:gd name="connsiteY15" fmla="*/ 1628078 h 2085299"/>
              <a:gd name="connsiteX16" fmla="*/ 2241416 w 5261746"/>
              <a:gd name="connsiteY16" fmla="*/ 1717288 h 2085299"/>
              <a:gd name="connsiteX17" fmla="*/ 2352928 w 5261746"/>
              <a:gd name="connsiteY17" fmla="*/ 1773044 h 2085299"/>
              <a:gd name="connsiteX18" fmla="*/ 2564801 w 5261746"/>
              <a:gd name="connsiteY18" fmla="*/ 1862254 h 2085299"/>
              <a:gd name="connsiteX19" fmla="*/ 2843581 w 5261746"/>
              <a:gd name="connsiteY19" fmla="*/ 1973766 h 2085299"/>
              <a:gd name="connsiteX20" fmla="*/ 3267328 w 5261746"/>
              <a:gd name="connsiteY20" fmla="*/ 2029522 h 2085299"/>
              <a:gd name="connsiteX21" fmla="*/ 3445747 w 5261746"/>
              <a:gd name="connsiteY21" fmla="*/ 2074127 h 2085299"/>
              <a:gd name="connsiteX22" fmla="*/ 4215181 w 5261746"/>
              <a:gd name="connsiteY22" fmla="*/ 2062976 h 2085299"/>
              <a:gd name="connsiteX23" fmla="*/ 4638928 w 5261746"/>
              <a:gd name="connsiteY23" fmla="*/ 1984917 h 2085299"/>
              <a:gd name="connsiteX24" fmla="*/ 4906557 w 5261746"/>
              <a:gd name="connsiteY24" fmla="*/ 1795347 h 2085299"/>
              <a:gd name="connsiteX25" fmla="*/ 5006918 w 5261746"/>
              <a:gd name="connsiteY25" fmla="*/ 1661532 h 2085299"/>
              <a:gd name="connsiteX26" fmla="*/ 5051523 w 5261746"/>
              <a:gd name="connsiteY26" fmla="*/ 1628078 h 2085299"/>
              <a:gd name="connsiteX27" fmla="*/ 5073825 w 5261746"/>
              <a:gd name="connsiteY27" fmla="*/ 1561171 h 2085299"/>
              <a:gd name="connsiteX28" fmla="*/ 5140733 w 5261746"/>
              <a:gd name="connsiteY28" fmla="*/ 1483113 h 2085299"/>
              <a:gd name="connsiteX29" fmla="*/ 5163035 w 5261746"/>
              <a:gd name="connsiteY29" fmla="*/ 1438508 h 2085299"/>
              <a:gd name="connsiteX30" fmla="*/ 5196489 w 5261746"/>
              <a:gd name="connsiteY30" fmla="*/ 1382752 h 2085299"/>
              <a:gd name="connsiteX31" fmla="*/ 5207640 w 5261746"/>
              <a:gd name="connsiteY31" fmla="*/ 1260088 h 2085299"/>
              <a:gd name="connsiteX32" fmla="*/ 5207640 w 5261746"/>
              <a:gd name="connsiteY32" fmla="*/ 1059366 h 2085299"/>
              <a:gd name="connsiteX33" fmla="*/ 4482811 w 5261746"/>
              <a:gd name="connsiteY33" fmla="*/ 758283 h 2085299"/>
              <a:gd name="connsiteX34" fmla="*/ 4125972 w 5261746"/>
              <a:gd name="connsiteY34" fmla="*/ 691376 h 2085299"/>
              <a:gd name="connsiteX35" fmla="*/ 3523806 w 5261746"/>
              <a:gd name="connsiteY35" fmla="*/ 624469 h 2085299"/>
              <a:gd name="connsiteX36" fmla="*/ 3289630 w 5261746"/>
              <a:gd name="connsiteY36" fmla="*/ 568713 h 2085299"/>
              <a:gd name="connsiteX37" fmla="*/ 3189269 w 5261746"/>
              <a:gd name="connsiteY37" fmla="*/ 557561 h 2085299"/>
              <a:gd name="connsiteX38" fmla="*/ 2988547 w 5261746"/>
              <a:gd name="connsiteY38" fmla="*/ 512956 h 2085299"/>
              <a:gd name="connsiteX39" fmla="*/ 2720918 w 5261746"/>
              <a:gd name="connsiteY39" fmla="*/ 468352 h 2085299"/>
              <a:gd name="connsiteX40" fmla="*/ 2575952 w 5261746"/>
              <a:gd name="connsiteY40" fmla="*/ 434898 h 2085299"/>
              <a:gd name="connsiteX41" fmla="*/ 2241416 w 5261746"/>
              <a:gd name="connsiteY41" fmla="*/ 356839 h 2085299"/>
              <a:gd name="connsiteX42" fmla="*/ 2018391 w 5261746"/>
              <a:gd name="connsiteY42" fmla="*/ 278781 h 2085299"/>
              <a:gd name="connsiteX43" fmla="*/ 1862274 w 5261746"/>
              <a:gd name="connsiteY43" fmla="*/ 234176 h 2085299"/>
              <a:gd name="connsiteX44" fmla="*/ 1639250 w 5261746"/>
              <a:gd name="connsiteY44" fmla="*/ 144966 h 2085299"/>
              <a:gd name="connsiteX45" fmla="*/ 1516586 w 5261746"/>
              <a:gd name="connsiteY45" fmla="*/ 111513 h 2085299"/>
              <a:gd name="connsiteX46" fmla="*/ 1293562 w 5261746"/>
              <a:gd name="connsiteY46" fmla="*/ 55756 h 2085299"/>
              <a:gd name="connsiteX47" fmla="*/ 869816 w 5261746"/>
              <a:gd name="connsiteY47" fmla="*/ 0 h 2085299"/>
              <a:gd name="connsiteX0" fmla="*/ 869816 w 5261746"/>
              <a:gd name="connsiteY0" fmla="*/ 0 h 2085299"/>
              <a:gd name="connsiteX1" fmla="*/ 869816 w 5261746"/>
              <a:gd name="connsiteY1" fmla="*/ 0 h 2085299"/>
              <a:gd name="connsiteX2" fmla="*/ 368011 w 5261746"/>
              <a:gd name="connsiteY2" fmla="*/ 33454 h 2085299"/>
              <a:gd name="connsiteX3" fmla="*/ 122684 w 5261746"/>
              <a:gd name="connsiteY3" fmla="*/ 78059 h 2085299"/>
              <a:gd name="connsiteX4" fmla="*/ 22323 w 5261746"/>
              <a:gd name="connsiteY4" fmla="*/ 200722 h 2085299"/>
              <a:gd name="connsiteX5" fmla="*/ 20 w 5261746"/>
              <a:gd name="connsiteY5" fmla="*/ 356839 h 2085299"/>
              <a:gd name="connsiteX6" fmla="*/ 22323 w 5261746"/>
              <a:gd name="connsiteY6" fmla="*/ 635620 h 2085299"/>
              <a:gd name="connsiteX7" fmla="*/ 78079 w 5261746"/>
              <a:gd name="connsiteY7" fmla="*/ 702527 h 2085299"/>
              <a:gd name="connsiteX8" fmla="*/ 278801 w 5261746"/>
              <a:gd name="connsiteY8" fmla="*/ 892098 h 2085299"/>
              <a:gd name="connsiteX9" fmla="*/ 646791 w 5261746"/>
              <a:gd name="connsiteY9" fmla="*/ 1059366 h 2085299"/>
              <a:gd name="connsiteX10" fmla="*/ 981328 w 5261746"/>
              <a:gd name="connsiteY10" fmla="*/ 1159727 h 2085299"/>
              <a:gd name="connsiteX11" fmla="*/ 1092840 w 5261746"/>
              <a:gd name="connsiteY11" fmla="*/ 1215483 h 2085299"/>
              <a:gd name="connsiteX12" fmla="*/ 1516586 w 5261746"/>
              <a:gd name="connsiteY12" fmla="*/ 1393903 h 2085299"/>
              <a:gd name="connsiteX13" fmla="*/ 1761913 w 5261746"/>
              <a:gd name="connsiteY13" fmla="*/ 1494264 h 2085299"/>
              <a:gd name="connsiteX14" fmla="*/ 1929181 w 5261746"/>
              <a:gd name="connsiteY14" fmla="*/ 1572322 h 2085299"/>
              <a:gd name="connsiteX15" fmla="*/ 2074147 w 5261746"/>
              <a:gd name="connsiteY15" fmla="*/ 1628078 h 2085299"/>
              <a:gd name="connsiteX16" fmla="*/ 2241416 w 5261746"/>
              <a:gd name="connsiteY16" fmla="*/ 1717288 h 2085299"/>
              <a:gd name="connsiteX17" fmla="*/ 2352928 w 5261746"/>
              <a:gd name="connsiteY17" fmla="*/ 1773044 h 2085299"/>
              <a:gd name="connsiteX18" fmla="*/ 2564801 w 5261746"/>
              <a:gd name="connsiteY18" fmla="*/ 1862254 h 2085299"/>
              <a:gd name="connsiteX19" fmla="*/ 2843581 w 5261746"/>
              <a:gd name="connsiteY19" fmla="*/ 1973766 h 2085299"/>
              <a:gd name="connsiteX20" fmla="*/ 3267328 w 5261746"/>
              <a:gd name="connsiteY20" fmla="*/ 2029522 h 2085299"/>
              <a:gd name="connsiteX21" fmla="*/ 3445747 w 5261746"/>
              <a:gd name="connsiteY21" fmla="*/ 2074127 h 2085299"/>
              <a:gd name="connsiteX22" fmla="*/ 4215181 w 5261746"/>
              <a:gd name="connsiteY22" fmla="*/ 2062976 h 2085299"/>
              <a:gd name="connsiteX23" fmla="*/ 4638928 w 5261746"/>
              <a:gd name="connsiteY23" fmla="*/ 1984917 h 2085299"/>
              <a:gd name="connsiteX24" fmla="*/ 4906557 w 5261746"/>
              <a:gd name="connsiteY24" fmla="*/ 1795347 h 2085299"/>
              <a:gd name="connsiteX25" fmla="*/ 5006918 w 5261746"/>
              <a:gd name="connsiteY25" fmla="*/ 1661532 h 2085299"/>
              <a:gd name="connsiteX26" fmla="*/ 5051523 w 5261746"/>
              <a:gd name="connsiteY26" fmla="*/ 1628078 h 2085299"/>
              <a:gd name="connsiteX27" fmla="*/ 5073825 w 5261746"/>
              <a:gd name="connsiteY27" fmla="*/ 1561171 h 2085299"/>
              <a:gd name="connsiteX28" fmla="*/ 5140733 w 5261746"/>
              <a:gd name="connsiteY28" fmla="*/ 1483113 h 2085299"/>
              <a:gd name="connsiteX29" fmla="*/ 5163035 w 5261746"/>
              <a:gd name="connsiteY29" fmla="*/ 1438508 h 2085299"/>
              <a:gd name="connsiteX30" fmla="*/ 5196489 w 5261746"/>
              <a:gd name="connsiteY30" fmla="*/ 1382752 h 2085299"/>
              <a:gd name="connsiteX31" fmla="*/ 5207640 w 5261746"/>
              <a:gd name="connsiteY31" fmla="*/ 1260088 h 2085299"/>
              <a:gd name="connsiteX32" fmla="*/ 5207640 w 5261746"/>
              <a:gd name="connsiteY32" fmla="*/ 1059366 h 2085299"/>
              <a:gd name="connsiteX33" fmla="*/ 4482811 w 5261746"/>
              <a:gd name="connsiteY33" fmla="*/ 758283 h 2085299"/>
              <a:gd name="connsiteX34" fmla="*/ 4125972 w 5261746"/>
              <a:gd name="connsiteY34" fmla="*/ 691376 h 2085299"/>
              <a:gd name="connsiteX35" fmla="*/ 3523806 w 5261746"/>
              <a:gd name="connsiteY35" fmla="*/ 624469 h 2085299"/>
              <a:gd name="connsiteX36" fmla="*/ 3289630 w 5261746"/>
              <a:gd name="connsiteY36" fmla="*/ 568713 h 2085299"/>
              <a:gd name="connsiteX37" fmla="*/ 3189269 w 5261746"/>
              <a:gd name="connsiteY37" fmla="*/ 557561 h 2085299"/>
              <a:gd name="connsiteX38" fmla="*/ 2988547 w 5261746"/>
              <a:gd name="connsiteY38" fmla="*/ 512956 h 2085299"/>
              <a:gd name="connsiteX39" fmla="*/ 2720918 w 5261746"/>
              <a:gd name="connsiteY39" fmla="*/ 468352 h 2085299"/>
              <a:gd name="connsiteX40" fmla="*/ 2575952 w 5261746"/>
              <a:gd name="connsiteY40" fmla="*/ 434898 h 2085299"/>
              <a:gd name="connsiteX41" fmla="*/ 2241416 w 5261746"/>
              <a:gd name="connsiteY41" fmla="*/ 356839 h 2085299"/>
              <a:gd name="connsiteX42" fmla="*/ 2018391 w 5261746"/>
              <a:gd name="connsiteY42" fmla="*/ 278781 h 2085299"/>
              <a:gd name="connsiteX43" fmla="*/ 1862274 w 5261746"/>
              <a:gd name="connsiteY43" fmla="*/ 234176 h 2085299"/>
              <a:gd name="connsiteX44" fmla="*/ 1639250 w 5261746"/>
              <a:gd name="connsiteY44" fmla="*/ 144966 h 2085299"/>
              <a:gd name="connsiteX45" fmla="*/ 1516586 w 5261746"/>
              <a:gd name="connsiteY45" fmla="*/ 111513 h 2085299"/>
              <a:gd name="connsiteX46" fmla="*/ 1293562 w 5261746"/>
              <a:gd name="connsiteY46" fmla="*/ 55756 h 2085299"/>
              <a:gd name="connsiteX47" fmla="*/ 869816 w 5261746"/>
              <a:gd name="connsiteY47" fmla="*/ 0 h 2085299"/>
              <a:gd name="connsiteX0" fmla="*/ 869816 w 5356159"/>
              <a:gd name="connsiteY0" fmla="*/ 0 h 2085299"/>
              <a:gd name="connsiteX1" fmla="*/ 869816 w 5356159"/>
              <a:gd name="connsiteY1" fmla="*/ 0 h 2085299"/>
              <a:gd name="connsiteX2" fmla="*/ 368011 w 5356159"/>
              <a:gd name="connsiteY2" fmla="*/ 33454 h 2085299"/>
              <a:gd name="connsiteX3" fmla="*/ 122684 w 5356159"/>
              <a:gd name="connsiteY3" fmla="*/ 78059 h 2085299"/>
              <a:gd name="connsiteX4" fmla="*/ 22323 w 5356159"/>
              <a:gd name="connsiteY4" fmla="*/ 200722 h 2085299"/>
              <a:gd name="connsiteX5" fmla="*/ 20 w 5356159"/>
              <a:gd name="connsiteY5" fmla="*/ 356839 h 2085299"/>
              <a:gd name="connsiteX6" fmla="*/ 22323 w 5356159"/>
              <a:gd name="connsiteY6" fmla="*/ 635620 h 2085299"/>
              <a:gd name="connsiteX7" fmla="*/ 78079 w 5356159"/>
              <a:gd name="connsiteY7" fmla="*/ 702527 h 2085299"/>
              <a:gd name="connsiteX8" fmla="*/ 278801 w 5356159"/>
              <a:gd name="connsiteY8" fmla="*/ 892098 h 2085299"/>
              <a:gd name="connsiteX9" fmla="*/ 646791 w 5356159"/>
              <a:gd name="connsiteY9" fmla="*/ 1059366 h 2085299"/>
              <a:gd name="connsiteX10" fmla="*/ 981328 w 5356159"/>
              <a:gd name="connsiteY10" fmla="*/ 1159727 h 2085299"/>
              <a:gd name="connsiteX11" fmla="*/ 1092840 w 5356159"/>
              <a:gd name="connsiteY11" fmla="*/ 1215483 h 2085299"/>
              <a:gd name="connsiteX12" fmla="*/ 1516586 w 5356159"/>
              <a:gd name="connsiteY12" fmla="*/ 1393903 h 2085299"/>
              <a:gd name="connsiteX13" fmla="*/ 1761913 w 5356159"/>
              <a:gd name="connsiteY13" fmla="*/ 1494264 h 2085299"/>
              <a:gd name="connsiteX14" fmla="*/ 1929181 w 5356159"/>
              <a:gd name="connsiteY14" fmla="*/ 1572322 h 2085299"/>
              <a:gd name="connsiteX15" fmla="*/ 2074147 w 5356159"/>
              <a:gd name="connsiteY15" fmla="*/ 1628078 h 2085299"/>
              <a:gd name="connsiteX16" fmla="*/ 2241416 w 5356159"/>
              <a:gd name="connsiteY16" fmla="*/ 1717288 h 2085299"/>
              <a:gd name="connsiteX17" fmla="*/ 2352928 w 5356159"/>
              <a:gd name="connsiteY17" fmla="*/ 1773044 h 2085299"/>
              <a:gd name="connsiteX18" fmla="*/ 2564801 w 5356159"/>
              <a:gd name="connsiteY18" fmla="*/ 1862254 h 2085299"/>
              <a:gd name="connsiteX19" fmla="*/ 2843581 w 5356159"/>
              <a:gd name="connsiteY19" fmla="*/ 1973766 h 2085299"/>
              <a:gd name="connsiteX20" fmla="*/ 3267328 w 5356159"/>
              <a:gd name="connsiteY20" fmla="*/ 2029522 h 2085299"/>
              <a:gd name="connsiteX21" fmla="*/ 3445747 w 5356159"/>
              <a:gd name="connsiteY21" fmla="*/ 2074127 h 2085299"/>
              <a:gd name="connsiteX22" fmla="*/ 4215181 w 5356159"/>
              <a:gd name="connsiteY22" fmla="*/ 2062976 h 2085299"/>
              <a:gd name="connsiteX23" fmla="*/ 4638928 w 5356159"/>
              <a:gd name="connsiteY23" fmla="*/ 1984917 h 2085299"/>
              <a:gd name="connsiteX24" fmla="*/ 4906557 w 5356159"/>
              <a:gd name="connsiteY24" fmla="*/ 1795347 h 2085299"/>
              <a:gd name="connsiteX25" fmla="*/ 5006918 w 5356159"/>
              <a:gd name="connsiteY25" fmla="*/ 1661532 h 2085299"/>
              <a:gd name="connsiteX26" fmla="*/ 5051523 w 5356159"/>
              <a:gd name="connsiteY26" fmla="*/ 1628078 h 2085299"/>
              <a:gd name="connsiteX27" fmla="*/ 5073825 w 5356159"/>
              <a:gd name="connsiteY27" fmla="*/ 1561171 h 2085299"/>
              <a:gd name="connsiteX28" fmla="*/ 5140733 w 5356159"/>
              <a:gd name="connsiteY28" fmla="*/ 1483113 h 2085299"/>
              <a:gd name="connsiteX29" fmla="*/ 5163035 w 5356159"/>
              <a:gd name="connsiteY29" fmla="*/ 1438508 h 2085299"/>
              <a:gd name="connsiteX30" fmla="*/ 5196489 w 5356159"/>
              <a:gd name="connsiteY30" fmla="*/ 1382752 h 2085299"/>
              <a:gd name="connsiteX31" fmla="*/ 5207640 w 5356159"/>
              <a:gd name="connsiteY31" fmla="*/ 1260088 h 2085299"/>
              <a:gd name="connsiteX32" fmla="*/ 5319152 w 5356159"/>
              <a:gd name="connsiteY32" fmla="*/ 1048215 h 2085299"/>
              <a:gd name="connsiteX33" fmla="*/ 4482811 w 5356159"/>
              <a:gd name="connsiteY33" fmla="*/ 758283 h 2085299"/>
              <a:gd name="connsiteX34" fmla="*/ 4125972 w 5356159"/>
              <a:gd name="connsiteY34" fmla="*/ 691376 h 2085299"/>
              <a:gd name="connsiteX35" fmla="*/ 3523806 w 5356159"/>
              <a:gd name="connsiteY35" fmla="*/ 624469 h 2085299"/>
              <a:gd name="connsiteX36" fmla="*/ 3289630 w 5356159"/>
              <a:gd name="connsiteY36" fmla="*/ 568713 h 2085299"/>
              <a:gd name="connsiteX37" fmla="*/ 3189269 w 5356159"/>
              <a:gd name="connsiteY37" fmla="*/ 557561 h 2085299"/>
              <a:gd name="connsiteX38" fmla="*/ 2988547 w 5356159"/>
              <a:gd name="connsiteY38" fmla="*/ 512956 h 2085299"/>
              <a:gd name="connsiteX39" fmla="*/ 2720918 w 5356159"/>
              <a:gd name="connsiteY39" fmla="*/ 468352 h 2085299"/>
              <a:gd name="connsiteX40" fmla="*/ 2575952 w 5356159"/>
              <a:gd name="connsiteY40" fmla="*/ 434898 h 2085299"/>
              <a:gd name="connsiteX41" fmla="*/ 2241416 w 5356159"/>
              <a:gd name="connsiteY41" fmla="*/ 356839 h 2085299"/>
              <a:gd name="connsiteX42" fmla="*/ 2018391 w 5356159"/>
              <a:gd name="connsiteY42" fmla="*/ 278781 h 2085299"/>
              <a:gd name="connsiteX43" fmla="*/ 1862274 w 5356159"/>
              <a:gd name="connsiteY43" fmla="*/ 234176 h 2085299"/>
              <a:gd name="connsiteX44" fmla="*/ 1639250 w 5356159"/>
              <a:gd name="connsiteY44" fmla="*/ 144966 h 2085299"/>
              <a:gd name="connsiteX45" fmla="*/ 1516586 w 5356159"/>
              <a:gd name="connsiteY45" fmla="*/ 111513 h 2085299"/>
              <a:gd name="connsiteX46" fmla="*/ 1293562 w 5356159"/>
              <a:gd name="connsiteY46" fmla="*/ 55756 h 2085299"/>
              <a:gd name="connsiteX47" fmla="*/ 869816 w 5356159"/>
              <a:gd name="connsiteY47" fmla="*/ 0 h 2085299"/>
              <a:gd name="connsiteX0" fmla="*/ 869816 w 5356159"/>
              <a:gd name="connsiteY0" fmla="*/ 0 h 2085299"/>
              <a:gd name="connsiteX1" fmla="*/ 869816 w 5356159"/>
              <a:gd name="connsiteY1" fmla="*/ 0 h 2085299"/>
              <a:gd name="connsiteX2" fmla="*/ 368011 w 5356159"/>
              <a:gd name="connsiteY2" fmla="*/ 33454 h 2085299"/>
              <a:gd name="connsiteX3" fmla="*/ 122684 w 5356159"/>
              <a:gd name="connsiteY3" fmla="*/ 78059 h 2085299"/>
              <a:gd name="connsiteX4" fmla="*/ 22323 w 5356159"/>
              <a:gd name="connsiteY4" fmla="*/ 200722 h 2085299"/>
              <a:gd name="connsiteX5" fmla="*/ 20 w 5356159"/>
              <a:gd name="connsiteY5" fmla="*/ 356839 h 2085299"/>
              <a:gd name="connsiteX6" fmla="*/ 22323 w 5356159"/>
              <a:gd name="connsiteY6" fmla="*/ 635620 h 2085299"/>
              <a:gd name="connsiteX7" fmla="*/ 78079 w 5356159"/>
              <a:gd name="connsiteY7" fmla="*/ 702527 h 2085299"/>
              <a:gd name="connsiteX8" fmla="*/ 278801 w 5356159"/>
              <a:gd name="connsiteY8" fmla="*/ 892098 h 2085299"/>
              <a:gd name="connsiteX9" fmla="*/ 646791 w 5356159"/>
              <a:gd name="connsiteY9" fmla="*/ 1059366 h 2085299"/>
              <a:gd name="connsiteX10" fmla="*/ 981328 w 5356159"/>
              <a:gd name="connsiteY10" fmla="*/ 1159727 h 2085299"/>
              <a:gd name="connsiteX11" fmla="*/ 1092840 w 5356159"/>
              <a:gd name="connsiteY11" fmla="*/ 1215483 h 2085299"/>
              <a:gd name="connsiteX12" fmla="*/ 1516586 w 5356159"/>
              <a:gd name="connsiteY12" fmla="*/ 1393903 h 2085299"/>
              <a:gd name="connsiteX13" fmla="*/ 1761913 w 5356159"/>
              <a:gd name="connsiteY13" fmla="*/ 1494264 h 2085299"/>
              <a:gd name="connsiteX14" fmla="*/ 1929181 w 5356159"/>
              <a:gd name="connsiteY14" fmla="*/ 1572322 h 2085299"/>
              <a:gd name="connsiteX15" fmla="*/ 2074147 w 5356159"/>
              <a:gd name="connsiteY15" fmla="*/ 1628078 h 2085299"/>
              <a:gd name="connsiteX16" fmla="*/ 2241416 w 5356159"/>
              <a:gd name="connsiteY16" fmla="*/ 1717288 h 2085299"/>
              <a:gd name="connsiteX17" fmla="*/ 2352928 w 5356159"/>
              <a:gd name="connsiteY17" fmla="*/ 1773044 h 2085299"/>
              <a:gd name="connsiteX18" fmla="*/ 2564801 w 5356159"/>
              <a:gd name="connsiteY18" fmla="*/ 1862254 h 2085299"/>
              <a:gd name="connsiteX19" fmla="*/ 2843581 w 5356159"/>
              <a:gd name="connsiteY19" fmla="*/ 1973766 h 2085299"/>
              <a:gd name="connsiteX20" fmla="*/ 3267328 w 5356159"/>
              <a:gd name="connsiteY20" fmla="*/ 2029522 h 2085299"/>
              <a:gd name="connsiteX21" fmla="*/ 3445747 w 5356159"/>
              <a:gd name="connsiteY21" fmla="*/ 2074127 h 2085299"/>
              <a:gd name="connsiteX22" fmla="*/ 4215181 w 5356159"/>
              <a:gd name="connsiteY22" fmla="*/ 2062976 h 2085299"/>
              <a:gd name="connsiteX23" fmla="*/ 4638928 w 5356159"/>
              <a:gd name="connsiteY23" fmla="*/ 1984917 h 2085299"/>
              <a:gd name="connsiteX24" fmla="*/ 4906557 w 5356159"/>
              <a:gd name="connsiteY24" fmla="*/ 1795347 h 2085299"/>
              <a:gd name="connsiteX25" fmla="*/ 5006918 w 5356159"/>
              <a:gd name="connsiteY25" fmla="*/ 1661532 h 2085299"/>
              <a:gd name="connsiteX26" fmla="*/ 5051523 w 5356159"/>
              <a:gd name="connsiteY26" fmla="*/ 1628078 h 2085299"/>
              <a:gd name="connsiteX27" fmla="*/ 5073825 w 5356159"/>
              <a:gd name="connsiteY27" fmla="*/ 1561171 h 2085299"/>
              <a:gd name="connsiteX28" fmla="*/ 5140733 w 5356159"/>
              <a:gd name="connsiteY28" fmla="*/ 1483113 h 2085299"/>
              <a:gd name="connsiteX29" fmla="*/ 5163035 w 5356159"/>
              <a:gd name="connsiteY29" fmla="*/ 1438508 h 2085299"/>
              <a:gd name="connsiteX30" fmla="*/ 5196489 w 5356159"/>
              <a:gd name="connsiteY30" fmla="*/ 1382752 h 2085299"/>
              <a:gd name="connsiteX31" fmla="*/ 5207640 w 5356159"/>
              <a:gd name="connsiteY31" fmla="*/ 1260088 h 2085299"/>
              <a:gd name="connsiteX32" fmla="*/ 5319152 w 5356159"/>
              <a:gd name="connsiteY32" fmla="*/ 1048215 h 2085299"/>
              <a:gd name="connsiteX33" fmla="*/ 4482811 w 5356159"/>
              <a:gd name="connsiteY33" fmla="*/ 758283 h 2085299"/>
              <a:gd name="connsiteX34" fmla="*/ 4036762 w 5356159"/>
              <a:gd name="connsiteY34" fmla="*/ 825190 h 2085299"/>
              <a:gd name="connsiteX35" fmla="*/ 3523806 w 5356159"/>
              <a:gd name="connsiteY35" fmla="*/ 624469 h 2085299"/>
              <a:gd name="connsiteX36" fmla="*/ 3289630 w 5356159"/>
              <a:gd name="connsiteY36" fmla="*/ 568713 h 2085299"/>
              <a:gd name="connsiteX37" fmla="*/ 3189269 w 5356159"/>
              <a:gd name="connsiteY37" fmla="*/ 557561 h 2085299"/>
              <a:gd name="connsiteX38" fmla="*/ 2988547 w 5356159"/>
              <a:gd name="connsiteY38" fmla="*/ 512956 h 2085299"/>
              <a:gd name="connsiteX39" fmla="*/ 2720918 w 5356159"/>
              <a:gd name="connsiteY39" fmla="*/ 468352 h 2085299"/>
              <a:gd name="connsiteX40" fmla="*/ 2575952 w 5356159"/>
              <a:gd name="connsiteY40" fmla="*/ 434898 h 2085299"/>
              <a:gd name="connsiteX41" fmla="*/ 2241416 w 5356159"/>
              <a:gd name="connsiteY41" fmla="*/ 356839 h 2085299"/>
              <a:gd name="connsiteX42" fmla="*/ 2018391 w 5356159"/>
              <a:gd name="connsiteY42" fmla="*/ 278781 h 2085299"/>
              <a:gd name="connsiteX43" fmla="*/ 1862274 w 5356159"/>
              <a:gd name="connsiteY43" fmla="*/ 234176 h 2085299"/>
              <a:gd name="connsiteX44" fmla="*/ 1639250 w 5356159"/>
              <a:gd name="connsiteY44" fmla="*/ 144966 h 2085299"/>
              <a:gd name="connsiteX45" fmla="*/ 1516586 w 5356159"/>
              <a:gd name="connsiteY45" fmla="*/ 111513 h 2085299"/>
              <a:gd name="connsiteX46" fmla="*/ 1293562 w 5356159"/>
              <a:gd name="connsiteY46" fmla="*/ 55756 h 2085299"/>
              <a:gd name="connsiteX47" fmla="*/ 869816 w 5356159"/>
              <a:gd name="connsiteY47"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4036762 w 5352453"/>
              <a:gd name="connsiteY34" fmla="*/ 825190 h 2085299"/>
              <a:gd name="connsiteX35" fmla="*/ 3523806 w 5352453"/>
              <a:gd name="connsiteY35" fmla="*/ 624469 h 2085299"/>
              <a:gd name="connsiteX36" fmla="*/ 3289630 w 5352453"/>
              <a:gd name="connsiteY36" fmla="*/ 568713 h 2085299"/>
              <a:gd name="connsiteX37" fmla="*/ 3189269 w 5352453"/>
              <a:gd name="connsiteY37" fmla="*/ 557561 h 2085299"/>
              <a:gd name="connsiteX38" fmla="*/ 2988547 w 5352453"/>
              <a:gd name="connsiteY38" fmla="*/ 512956 h 2085299"/>
              <a:gd name="connsiteX39" fmla="*/ 2720918 w 5352453"/>
              <a:gd name="connsiteY39" fmla="*/ 468352 h 2085299"/>
              <a:gd name="connsiteX40" fmla="*/ 2575952 w 5352453"/>
              <a:gd name="connsiteY40" fmla="*/ 434898 h 2085299"/>
              <a:gd name="connsiteX41" fmla="*/ 2241416 w 5352453"/>
              <a:gd name="connsiteY41" fmla="*/ 356839 h 2085299"/>
              <a:gd name="connsiteX42" fmla="*/ 2018391 w 5352453"/>
              <a:gd name="connsiteY42" fmla="*/ 278781 h 2085299"/>
              <a:gd name="connsiteX43" fmla="*/ 1862274 w 5352453"/>
              <a:gd name="connsiteY43" fmla="*/ 234176 h 2085299"/>
              <a:gd name="connsiteX44" fmla="*/ 1639250 w 5352453"/>
              <a:gd name="connsiteY44" fmla="*/ 144966 h 2085299"/>
              <a:gd name="connsiteX45" fmla="*/ 1516586 w 5352453"/>
              <a:gd name="connsiteY45" fmla="*/ 111513 h 2085299"/>
              <a:gd name="connsiteX46" fmla="*/ 1293562 w 5352453"/>
              <a:gd name="connsiteY46" fmla="*/ 55756 h 2085299"/>
              <a:gd name="connsiteX47" fmla="*/ 869816 w 5352453"/>
              <a:gd name="connsiteY47"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4036762 w 5352453"/>
              <a:gd name="connsiteY34" fmla="*/ 825190 h 2085299"/>
              <a:gd name="connsiteX35" fmla="*/ 3523806 w 5352453"/>
              <a:gd name="connsiteY35" fmla="*/ 624469 h 2085299"/>
              <a:gd name="connsiteX36" fmla="*/ 3289630 w 5352453"/>
              <a:gd name="connsiteY36" fmla="*/ 568713 h 2085299"/>
              <a:gd name="connsiteX37" fmla="*/ 3189269 w 5352453"/>
              <a:gd name="connsiteY37" fmla="*/ 557561 h 2085299"/>
              <a:gd name="connsiteX38" fmla="*/ 2988547 w 5352453"/>
              <a:gd name="connsiteY38" fmla="*/ 512956 h 2085299"/>
              <a:gd name="connsiteX39" fmla="*/ 2720918 w 5352453"/>
              <a:gd name="connsiteY39" fmla="*/ 468352 h 2085299"/>
              <a:gd name="connsiteX40" fmla="*/ 2575952 w 5352453"/>
              <a:gd name="connsiteY40" fmla="*/ 434898 h 2085299"/>
              <a:gd name="connsiteX41" fmla="*/ 2241416 w 5352453"/>
              <a:gd name="connsiteY41" fmla="*/ 356839 h 2085299"/>
              <a:gd name="connsiteX42" fmla="*/ 2018391 w 5352453"/>
              <a:gd name="connsiteY42" fmla="*/ 278781 h 2085299"/>
              <a:gd name="connsiteX43" fmla="*/ 1862274 w 5352453"/>
              <a:gd name="connsiteY43" fmla="*/ 234176 h 2085299"/>
              <a:gd name="connsiteX44" fmla="*/ 1639250 w 5352453"/>
              <a:gd name="connsiteY44" fmla="*/ 144966 h 2085299"/>
              <a:gd name="connsiteX45" fmla="*/ 1516586 w 5352453"/>
              <a:gd name="connsiteY45" fmla="*/ 111513 h 2085299"/>
              <a:gd name="connsiteX46" fmla="*/ 1293562 w 5352453"/>
              <a:gd name="connsiteY46" fmla="*/ 55756 h 2085299"/>
              <a:gd name="connsiteX47" fmla="*/ 869816 w 5352453"/>
              <a:gd name="connsiteY47"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4036762 w 5352453"/>
              <a:gd name="connsiteY34" fmla="*/ 825190 h 2085299"/>
              <a:gd name="connsiteX35" fmla="*/ 3523806 w 5352453"/>
              <a:gd name="connsiteY35" fmla="*/ 624469 h 2085299"/>
              <a:gd name="connsiteX36" fmla="*/ 3289630 w 5352453"/>
              <a:gd name="connsiteY36" fmla="*/ 568713 h 2085299"/>
              <a:gd name="connsiteX37" fmla="*/ 3189269 w 5352453"/>
              <a:gd name="connsiteY37" fmla="*/ 557561 h 2085299"/>
              <a:gd name="connsiteX38" fmla="*/ 2988547 w 5352453"/>
              <a:gd name="connsiteY38" fmla="*/ 512956 h 2085299"/>
              <a:gd name="connsiteX39" fmla="*/ 2720918 w 5352453"/>
              <a:gd name="connsiteY39" fmla="*/ 468352 h 2085299"/>
              <a:gd name="connsiteX40" fmla="*/ 2575952 w 5352453"/>
              <a:gd name="connsiteY40" fmla="*/ 434898 h 2085299"/>
              <a:gd name="connsiteX41" fmla="*/ 2241416 w 5352453"/>
              <a:gd name="connsiteY41" fmla="*/ 356839 h 2085299"/>
              <a:gd name="connsiteX42" fmla="*/ 2018391 w 5352453"/>
              <a:gd name="connsiteY42" fmla="*/ 278781 h 2085299"/>
              <a:gd name="connsiteX43" fmla="*/ 1862274 w 5352453"/>
              <a:gd name="connsiteY43" fmla="*/ 234176 h 2085299"/>
              <a:gd name="connsiteX44" fmla="*/ 1639250 w 5352453"/>
              <a:gd name="connsiteY44" fmla="*/ 144966 h 2085299"/>
              <a:gd name="connsiteX45" fmla="*/ 1516586 w 5352453"/>
              <a:gd name="connsiteY45" fmla="*/ 111513 h 2085299"/>
              <a:gd name="connsiteX46" fmla="*/ 1293562 w 5352453"/>
              <a:gd name="connsiteY46" fmla="*/ 55756 h 2085299"/>
              <a:gd name="connsiteX47" fmla="*/ 869816 w 5352453"/>
              <a:gd name="connsiteY47"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4036762 w 5352453"/>
              <a:gd name="connsiteY34" fmla="*/ 825190 h 2085299"/>
              <a:gd name="connsiteX35" fmla="*/ 3289630 w 5352453"/>
              <a:gd name="connsiteY35" fmla="*/ 568713 h 2085299"/>
              <a:gd name="connsiteX36" fmla="*/ 3189269 w 5352453"/>
              <a:gd name="connsiteY36" fmla="*/ 557561 h 2085299"/>
              <a:gd name="connsiteX37" fmla="*/ 2988547 w 5352453"/>
              <a:gd name="connsiteY37" fmla="*/ 512956 h 2085299"/>
              <a:gd name="connsiteX38" fmla="*/ 2720918 w 5352453"/>
              <a:gd name="connsiteY38" fmla="*/ 468352 h 2085299"/>
              <a:gd name="connsiteX39" fmla="*/ 2575952 w 5352453"/>
              <a:gd name="connsiteY39" fmla="*/ 434898 h 2085299"/>
              <a:gd name="connsiteX40" fmla="*/ 2241416 w 5352453"/>
              <a:gd name="connsiteY40" fmla="*/ 356839 h 2085299"/>
              <a:gd name="connsiteX41" fmla="*/ 2018391 w 5352453"/>
              <a:gd name="connsiteY41" fmla="*/ 278781 h 2085299"/>
              <a:gd name="connsiteX42" fmla="*/ 1862274 w 5352453"/>
              <a:gd name="connsiteY42" fmla="*/ 234176 h 2085299"/>
              <a:gd name="connsiteX43" fmla="*/ 1639250 w 5352453"/>
              <a:gd name="connsiteY43" fmla="*/ 144966 h 2085299"/>
              <a:gd name="connsiteX44" fmla="*/ 1516586 w 5352453"/>
              <a:gd name="connsiteY44" fmla="*/ 111513 h 2085299"/>
              <a:gd name="connsiteX45" fmla="*/ 1293562 w 5352453"/>
              <a:gd name="connsiteY45" fmla="*/ 55756 h 2085299"/>
              <a:gd name="connsiteX46" fmla="*/ 869816 w 5352453"/>
              <a:gd name="connsiteY46"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4036762 w 5352453"/>
              <a:gd name="connsiteY34" fmla="*/ 825190 h 2085299"/>
              <a:gd name="connsiteX35" fmla="*/ 3189269 w 5352453"/>
              <a:gd name="connsiteY35" fmla="*/ 557561 h 2085299"/>
              <a:gd name="connsiteX36" fmla="*/ 2988547 w 5352453"/>
              <a:gd name="connsiteY36" fmla="*/ 512956 h 2085299"/>
              <a:gd name="connsiteX37" fmla="*/ 2720918 w 5352453"/>
              <a:gd name="connsiteY37" fmla="*/ 468352 h 2085299"/>
              <a:gd name="connsiteX38" fmla="*/ 2575952 w 5352453"/>
              <a:gd name="connsiteY38" fmla="*/ 434898 h 2085299"/>
              <a:gd name="connsiteX39" fmla="*/ 2241416 w 5352453"/>
              <a:gd name="connsiteY39" fmla="*/ 356839 h 2085299"/>
              <a:gd name="connsiteX40" fmla="*/ 2018391 w 5352453"/>
              <a:gd name="connsiteY40" fmla="*/ 278781 h 2085299"/>
              <a:gd name="connsiteX41" fmla="*/ 1862274 w 5352453"/>
              <a:gd name="connsiteY41" fmla="*/ 234176 h 2085299"/>
              <a:gd name="connsiteX42" fmla="*/ 1639250 w 5352453"/>
              <a:gd name="connsiteY42" fmla="*/ 144966 h 2085299"/>
              <a:gd name="connsiteX43" fmla="*/ 1516586 w 5352453"/>
              <a:gd name="connsiteY43" fmla="*/ 111513 h 2085299"/>
              <a:gd name="connsiteX44" fmla="*/ 1293562 w 5352453"/>
              <a:gd name="connsiteY44" fmla="*/ 55756 h 2085299"/>
              <a:gd name="connsiteX45" fmla="*/ 869816 w 5352453"/>
              <a:gd name="connsiteY45"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4036762 w 5352453"/>
              <a:gd name="connsiteY34" fmla="*/ 825190 h 2085299"/>
              <a:gd name="connsiteX35" fmla="*/ 2988547 w 5352453"/>
              <a:gd name="connsiteY35" fmla="*/ 512956 h 2085299"/>
              <a:gd name="connsiteX36" fmla="*/ 2720918 w 5352453"/>
              <a:gd name="connsiteY36" fmla="*/ 468352 h 2085299"/>
              <a:gd name="connsiteX37" fmla="*/ 2575952 w 5352453"/>
              <a:gd name="connsiteY37" fmla="*/ 434898 h 2085299"/>
              <a:gd name="connsiteX38" fmla="*/ 2241416 w 5352453"/>
              <a:gd name="connsiteY38" fmla="*/ 356839 h 2085299"/>
              <a:gd name="connsiteX39" fmla="*/ 2018391 w 5352453"/>
              <a:gd name="connsiteY39" fmla="*/ 278781 h 2085299"/>
              <a:gd name="connsiteX40" fmla="*/ 1862274 w 5352453"/>
              <a:gd name="connsiteY40" fmla="*/ 234176 h 2085299"/>
              <a:gd name="connsiteX41" fmla="*/ 1639250 w 5352453"/>
              <a:gd name="connsiteY41" fmla="*/ 144966 h 2085299"/>
              <a:gd name="connsiteX42" fmla="*/ 1516586 w 5352453"/>
              <a:gd name="connsiteY42" fmla="*/ 111513 h 2085299"/>
              <a:gd name="connsiteX43" fmla="*/ 1293562 w 5352453"/>
              <a:gd name="connsiteY43" fmla="*/ 55756 h 2085299"/>
              <a:gd name="connsiteX44" fmla="*/ 869816 w 5352453"/>
              <a:gd name="connsiteY44"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4036762 w 5352453"/>
              <a:gd name="connsiteY34" fmla="*/ 825190 h 2085299"/>
              <a:gd name="connsiteX35" fmla="*/ 2720918 w 5352453"/>
              <a:gd name="connsiteY35" fmla="*/ 468352 h 2085299"/>
              <a:gd name="connsiteX36" fmla="*/ 2575952 w 5352453"/>
              <a:gd name="connsiteY36" fmla="*/ 434898 h 2085299"/>
              <a:gd name="connsiteX37" fmla="*/ 2241416 w 5352453"/>
              <a:gd name="connsiteY37" fmla="*/ 356839 h 2085299"/>
              <a:gd name="connsiteX38" fmla="*/ 2018391 w 5352453"/>
              <a:gd name="connsiteY38" fmla="*/ 278781 h 2085299"/>
              <a:gd name="connsiteX39" fmla="*/ 1862274 w 5352453"/>
              <a:gd name="connsiteY39" fmla="*/ 234176 h 2085299"/>
              <a:gd name="connsiteX40" fmla="*/ 1639250 w 5352453"/>
              <a:gd name="connsiteY40" fmla="*/ 144966 h 2085299"/>
              <a:gd name="connsiteX41" fmla="*/ 1516586 w 5352453"/>
              <a:gd name="connsiteY41" fmla="*/ 111513 h 2085299"/>
              <a:gd name="connsiteX42" fmla="*/ 1293562 w 5352453"/>
              <a:gd name="connsiteY42" fmla="*/ 55756 h 2085299"/>
              <a:gd name="connsiteX43" fmla="*/ 869816 w 5352453"/>
              <a:gd name="connsiteY43"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4036762 w 5352453"/>
              <a:gd name="connsiteY34" fmla="*/ 825190 h 2085299"/>
              <a:gd name="connsiteX35" fmla="*/ 2575952 w 5352453"/>
              <a:gd name="connsiteY35" fmla="*/ 434898 h 2085299"/>
              <a:gd name="connsiteX36" fmla="*/ 2241416 w 5352453"/>
              <a:gd name="connsiteY36" fmla="*/ 356839 h 2085299"/>
              <a:gd name="connsiteX37" fmla="*/ 2018391 w 5352453"/>
              <a:gd name="connsiteY37" fmla="*/ 278781 h 2085299"/>
              <a:gd name="connsiteX38" fmla="*/ 1862274 w 5352453"/>
              <a:gd name="connsiteY38" fmla="*/ 234176 h 2085299"/>
              <a:gd name="connsiteX39" fmla="*/ 1639250 w 5352453"/>
              <a:gd name="connsiteY39" fmla="*/ 144966 h 2085299"/>
              <a:gd name="connsiteX40" fmla="*/ 1516586 w 5352453"/>
              <a:gd name="connsiteY40" fmla="*/ 111513 h 2085299"/>
              <a:gd name="connsiteX41" fmla="*/ 1293562 w 5352453"/>
              <a:gd name="connsiteY41" fmla="*/ 55756 h 2085299"/>
              <a:gd name="connsiteX42" fmla="*/ 869816 w 5352453"/>
              <a:gd name="connsiteY42"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4036762 w 5352453"/>
              <a:gd name="connsiteY34" fmla="*/ 825190 h 2085299"/>
              <a:gd name="connsiteX35" fmla="*/ 2821279 w 5352453"/>
              <a:gd name="connsiteY35" fmla="*/ 657922 h 2085299"/>
              <a:gd name="connsiteX36" fmla="*/ 2241416 w 5352453"/>
              <a:gd name="connsiteY36" fmla="*/ 356839 h 2085299"/>
              <a:gd name="connsiteX37" fmla="*/ 2018391 w 5352453"/>
              <a:gd name="connsiteY37" fmla="*/ 278781 h 2085299"/>
              <a:gd name="connsiteX38" fmla="*/ 1862274 w 5352453"/>
              <a:gd name="connsiteY38" fmla="*/ 234176 h 2085299"/>
              <a:gd name="connsiteX39" fmla="*/ 1639250 w 5352453"/>
              <a:gd name="connsiteY39" fmla="*/ 144966 h 2085299"/>
              <a:gd name="connsiteX40" fmla="*/ 1516586 w 5352453"/>
              <a:gd name="connsiteY40" fmla="*/ 111513 h 2085299"/>
              <a:gd name="connsiteX41" fmla="*/ 1293562 w 5352453"/>
              <a:gd name="connsiteY41" fmla="*/ 55756 h 2085299"/>
              <a:gd name="connsiteX42" fmla="*/ 869816 w 5352453"/>
              <a:gd name="connsiteY42" fmla="*/ 0 h 2085299"/>
              <a:gd name="connsiteX0" fmla="*/ 869816 w 5352453"/>
              <a:gd name="connsiteY0" fmla="*/ 0 h 2085299"/>
              <a:gd name="connsiteX1" fmla="*/ 869816 w 5352453"/>
              <a:gd name="connsiteY1" fmla="*/ 0 h 2085299"/>
              <a:gd name="connsiteX2" fmla="*/ 368011 w 5352453"/>
              <a:gd name="connsiteY2" fmla="*/ 33454 h 2085299"/>
              <a:gd name="connsiteX3" fmla="*/ 122684 w 5352453"/>
              <a:gd name="connsiteY3" fmla="*/ 78059 h 2085299"/>
              <a:gd name="connsiteX4" fmla="*/ 22323 w 5352453"/>
              <a:gd name="connsiteY4" fmla="*/ 200722 h 2085299"/>
              <a:gd name="connsiteX5" fmla="*/ 20 w 5352453"/>
              <a:gd name="connsiteY5" fmla="*/ 356839 h 2085299"/>
              <a:gd name="connsiteX6" fmla="*/ 22323 w 5352453"/>
              <a:gd name="connsiteY6" fmla="*/ 635620 h 2085299"/>
              <a:gd name="connsiteX7" fmla="*/ 78079 w 5352453"/>
              <a:gd name="connsiteY7" fmla="*/ 702527 h 2085299"/>
              <a:gd name="connsiteX8" fmla="*/ 278801 w 5352453"/>
              <a:gd name="connsiteY8" fmla="*/ 892098 h 2085299"/>
              <a:gd name="connsiteX9" fmla="*/ 646791 w 5352453"/>
              <a:gd name="connsiteY9" fmla="*/ 1059366 h 2085299"/>
              <a:gd name="connsiteX10" fmla="*/ 981328 w 5352453"/>
              <a:gd name="connsiteY10" fmla="*/ 1159727 h 2085299"/>
              <a:gd name="connsiteX11" fmla="*/ 1092840 w 5352453"/>
              <a:gd name="connsiteY11" fmla="*/ 1215483 h 2085299"/>
              <a:gd name="connsiteX12" fmla="*/ 1516586 w 5352453"/>
              <a:gd name="connsiteY12" fmla="*/ 1393903 h 2085299"/>
              <a:gd name="connsiteX13" fmla="*/ 1761913 w 5352453"/>
              <a:gd name="connsiteY13" fmla="*/ 1494264 h 2085299"/>
              <a:gd name="connsiteX14" fmla="*/ 1929181 w 5352453"/>
              <a:gd name="connsiteY14" fmla="*/ 1572322 h 2085299"/>
              <a:gd name="connsiteX15" fmla="*/ 2074147 w 5352453"/>
              <a:gd name="connsiteY15" fmla="*/ 1628078 h 2085299"/>
              <a:gd name="connsiteX16" fmla="*/ 2241416 w 5352453"/>
              <a:gd name="connsiteY16" fmla="*/ 1717288 h 2085299"/>
              <a:gd name="connsiteX17" fmla="*/ 2352928 w 5352453"/>
              <a:gd name="connsiteY17" fmla="*/ 1773044 h 2085299"/>
              <a:gd name="connsiteX18" fmla="*/ 2564801 w 5352453"/>
              <a:gd name="connsiteY18" fmla="*/ 1862254 h 2085299"/>
              <a:gd name="connsiteX19" fmla="*/ 2843581 w 5352453"/>
              <a:gd name="connsiteY19" fmla="*/ 1973766 h 2085299"/>
              <a:gd name="connsiteX20" fmla="*/ 3267328 w 5352453"/>
              <a:gd name="connsiteY20" fmla="*/ 2029522 h 2085299"/>
              <a:gd name="connsiteX21" fmla="*/ 3445747 w 5352453"/>
              <a:gd name="connsiteY21" fmla="*/ 2074127 h 2085299"/>
              <a:gd name="connsiteX22" fmla="*/ 4215181 w 5352453"/>
              <a:gd name="connsiteY22" fmla="*/ 2062976 h 2085299"/>
              <a:gd name="connsiteX23" fmla="*/ 4638928 w 5352453"/>
              <a:gd name="connsiteY23" fmla="*/ 1984917 h 2085299"/>
              <a:gd name="connsiteX24" fmla="*/ 4906557 w 5352453"/>
              <a:gd name="connsiteY24" fmla="*/ 1795347 h 2085299"/>
              <a:gd name="connsiteX25" fmla="*/ 5006918 w 5352453"/>
              <a:gd name="connsiteY25" fmla="*/ 1661532 h 2085299"/>
              <a:gd name="connsiteX26" fmla="*/ 5051523 w 5352453"/>
              <a:gd name="connsiteY26" fmla="*/ 1628078 h 2085299"/>
              <a:gd name="connsiteX27" fmla="*/ 5073825 w 5352453"/>
              <a:gd name="connsiteY27" fmla="*/ 1561171 h 2085299"/>
              <a:gd name="connsiteX28" fmla="*/ 5140733 w 5352453"/>
              <a:gd name="connsiteY28" fmla="*/ 1483113 h 2085299"/>
              <a:gd name="connsiteX29" fmla="*/ 5163035 w 5352453"/>
              <a:gd name="connsiteY29" fmla="*/ 1438508 h 2085299"/>
              <a:gd name="connsiteX30" fmla="*/ 5196489 w 5352453"/>
              <a:gd name="connsiteY30" fmla="*/ 1382752 h 2085299"/>
              <a:gd name="connsiteX31" fmla="*/ 5207640 w 5352453"/>
              <a:gd name="connsiteY31" fmla="*/ 1260088 h 2085299"/>
              <a:gd name="connsiteX32" fmla="*/ 5319152 w 5352453"/>
              <a:gd name="connsiteY32" fmla="*/ 1048215 h 2085299"/>
              <a:gd name="connsiteX33" fmla="*/ 4538567 w 5352453"/>
              <a:gd name="connsiteY33" fmla="*/ 836342 h 2085299"/>
              <a:gd name="connsiteX34" fmla="*/ 3534957 w 5352453"/>
              <a:gd name="connsiteY34" fmla="*/ 769434 h 2085299"/>
              <a:gd name="connsiteX35" fmla="*/ 2821279 w 5352453"/>
              <a:gd name="connsiteY35" fmla="*/ 657922 h 2085299"/>
              <a:gd name="connsiteX36" fmla="*/ 2241416 w 5352453"/>
              <a:gd name="connsiteY36" fmla="*/ 356839 h 2085299"/>
              <a:gd name="connsiteX37" fmla="*/ 2018391 w 5352453"/>
              <a:gd name="connsiteY37" fmla="*/ 278781 h 2085299"/>
              <a:gd name="connsiteX38" fmla="*/ 1862274 w 5352453"/>
              <a:gd name="connsiteY38" fmla="*/ 234176 h 2085299"/>
              <a:gd name="connsiteX39" fmla="*/ 1639250 w 5352453"/>
              <a:gd name="connsiteY39" fmla="*/ 144966 h 2085299"/>
              <a:gd name="connsiteX40" fmla="*/ 1516586 w 5352453"/>
              <a:gd name="connsiteY40" fmla="*/ 111513 h 2085299"/>
              <a:gd name="connsiteX41" fmla="*/ 1293562 w 5352453"/>
              <a:gd name="connsiteY41" fmla="*/ 55756 h 2085299"/>
              <a:gd name="connsiteX42" fmla="*/ 869816 w 5352453"/>
              <a:gd name="connsiteY42" fmla="*/ 0 h 2085299"/>
              <a:gd name="connsiteX0" fmla="*/ 869816 w 5351033"/>
              <a:gd name="connsiteY0" fmla="*/ 0 h 2085299"/>
              <a:gd name="connsiteX1" fmla="*/ 869816 w 5351033"/>
              <a:gd name="connsiteY1" fmla="*/ 0 h 2085299"/>
              <a:gd name="connsiteX2" fmla="*/ 368011 w 5351033"/>
              <a:gd name="connsiteY2" fmla="*/ 33454 h 2085299"/>
              <a:gd name="connsiteX3" fmla="*/ 122684 w 5351033"/>
              <a:gd name="connsiteY3" fmla="*/ 78059 h 2085299"/>
              <a:gd name="connsiteX4" fmla="*/ 22323 w 5351033"/>
              <a:gd name="connsiteY4" fmla="*/ 200722 h 2085299"/>
              <a:gd name="connsiteX5" fmla="*/ 20 w 5351033"/>
              <a:gd name="connsiteY5" fmla="*/ 356839 h 2085299"/>
              <a:gd name="connsiteX6" fmla="*/ 22323 w 5351033"/>
              <a:gd name="connsiteY6" fmla="*/ 635620 h 2085299"/>
              <a:gd name="connsiteX7" fmla="*/ 78079 w 5351033"/>
              <a:gd name="connsiteY7" fmla="*/ 702527 h 2085299"/>
              <a:gd name="connsiteX8" fmla="*/ 278801 w 5351033"/>
              <a:gd name="connsiteY8" fmla="*/ 892098 h 2085299"/>
              <a:gd name="connsiteX9" fmla="*/ 646791 w 5351033"/>
              <a:gd name="connsiteY9" fmla="*/ 1059366 h 2085299"/>
              <a:gd name="connsiteX10" fmla="*/ 981328 w 5351033"/>
              <a:gd name="connsiteY10" fmla="*/ 1159727 h 2085299"/>
              <a:gd name="connsiteX11" fmla="*/ 1092840 w 5351033"/>
              <a:gd name="connsiteY11" fmla="*/ 1215483 h 2085299"/>
              <a:gd name="connsiteX12" fmla="*/ 1516586 w 5351033"/>
              <a:gd name="connsiteY12" fmla="*/ 1393903 h 2085299"/>
              <a:gd name="connsiteX13" fmla="*/ 1761913 w 5351033"/>
              <a:gd name="connsiteY13" fmla="*/ 1494264 h 2085299"/>
              <a:gd name="connsiteX14" fmla="*/ 1929181 w 5351033"/>
              <a:gd name="connsiteY14" fmla="*/ 1572322 h 2085299"/>
              <a:gd name="connsiteX15" fmla="*/ 2074147 w 5351033"/>
              <a:gd name="connsiteY15" fmla="*/ 1628078 h 2085299"/>
              <a:gd name="connsiteX16" fmla="*/ 2241416 w 5351033"/>
              <a:gd name="connsiteY16" fmla="*/ 1717288 h 2085299"/>
              <a:gd name="connsiteX17" fmla="*/ 2352928 w 5351033"/>
              <a:gd name="connsiteY17" fmla="*/ 1773044 h 2085299"/>
              <a:gd name="connsiteX18" fmla="*/ 2564801 w 5351033"/>
              <a:gd name="connsiteY18" fmla="*/ 1862254 h 2085299"/>
              <a:gd name="connsiteX19" fmla="*/ 2843581 w 5351033"/>
              <a:gd name="connsiteY19" fmla="*/ 1973766 h 2085299"/>
              <a:gd name="connsiteX20" fmla="*/ 3267328 w 5351033"/>
              <a:gd name="connsiteY20" fmla="*/ 2029522 h 2085299"/>
              <a:gd name="connsiteX21" fmla="*/ 3445747 w 5351033"/>
              <a:gd name="connsiteY21" fmla="*/ 2074127 h 2085299"/>
              <a:gd name="connsiteX22" fmla="*/ 4215181 w 5351033"/>
              <a:gd name="connsiteY22" fmla="*/ 2062976 h 2085299"/>
              <a:gd name="connsiteX23" fmla="*/ 4638928 w 5351033"/>
              <a:gd name="connsiteY23" fmla="*/ 1984917 h 2085299"/>
              <a:gd name="connsiteX24" fmla="*/ 4906557 w 5351033"/>
              <a:gd name="connsiteY24" fmla="*/ 1795347 h 2085299"/>
              <a:gd name="connsiteX25" fmla="*/ 5006918 w 5351033"/>
              <a:gd name="connsiteY25" fmla="*/ 1661532 h 2085299"/>
              <a:gd name="connsiteX26" fmla="*/ 5051523 w 5351033"/>
              <a:gd name="connsiteY26" fmla="*/ 1628078 h 2085299"/>
              <a:gd name="connsiteX27" fmla="*/ 5073825 w 5351033"/>
              <a:gd name="connsiteY27" fmla="*/ 1561171 h 2085299"/>
              <a:gd name="connsiteX28" fmla="*/ 5140733 w 5351033"/>
              <a:gd name="connsiteY28" fmla="*/ 1483113 h 2085299"/>
              <a:gd name="connsiteX29" fmla="*/ 5163035 w 5351033"/>
              <a:gd name="connsiteY29" fmla="*/ 1438508 h 2085299"/>
              <a:gd name="connsiteX30" fmla="*/ 5196489 w 5351033"/>
              <a:gd name="connsiteY30" fmla="*/ 1382752 h 2085299"/>
              <a:gd name="connsiteX31" fmla="*/ 5319152 w 5351033"/>
              <a:gd name="connsiteY31" fmla="*/ 1048215 h 2085299"/>
              <a:gd name="connsiteX32" fmla="*/ 4538567 w 5351033"/>
              <a:gd name="connsiteY32" fmla="*/ 836342 h 2085299"/>
              <a:gd name="connsiteX33" fmla="*/ 3534957 w 5351033"/>
              <a:gd name="connsiteY33" fmla="*/ 769434 h 2085299"/>
              <a:gd name="connsiteX34" fmla="*/ 2821279 w 5351033"/>
              <a:gd name="connsiteY34" fmla="*/ 657922 h 2085299"/>
              <a:gd name="connsiteX35" fmla="*/ 2241416 w 5351033"/>
              <a:gd name="connsiteY35" fmla="*/ 356839 h 2085299"/>
              <a:gd name="connsiteX36" fmla="*/ 2018391 w 5351033"/>
              <a:gd name="connsiteY36" fmla="*/ 278781 h 2085299"/>
              <a:gd name="connsiteX37" fmla="*/ 1862274 w 5351033"/>
              <a:gd name="connsiteY37" fmla="*/ 234176 h 2085299"/>
              <a:gd name="connsiteX38" fmla="*/ 1639250 w 5351033"/>
              <a:gd name="connsiteY38" fmla="*/ 144966 h 2085299"/>
              <a:gd name="connsiteX39" fmla="*/ 1516586 w 5351033"/>
              <a:gd name="connsiteY39" fmla="*/ 111513 h 2085299"/>
              <a:gd name="connsiteX40" fmla="*/ 1293562 w 5351033"/>
              <a:gd name="connsiteY40" fmla="*/ 55756 h 2085299"/>
              <a:gd name="connsiteX41" fmla="*/ 869816 w 5351033"/>
              <a:gd name="connsiteY41" fmla="*/ 0 h 2085299"/>
              <a:gd name="connsiteX0" fmla="*/ 869816 w 5301556"/>
              <a:gd name="connsiteY0" fmla="*/ 0 h 2085299"/>
              <a:gd name="connsiteX1" fmla="*/ 869816 w 5301556"/>
              <a:gd name="connsiteY1" fmla="*/ 0 h 2085299"/>
              <a:gd name="connsiteX2" fmla="*/ 368011 w 5301556"/>
              <a:gd name="connsiteY2" fmla="*/ 33454 h 2085299"/>
              <a:gd name="connsiteX3" fmla="*/ 122684 w 5301556"/>
              <a:gd name="connsiteY3" fmla="*/ 78059 h 2085299"/>
              <a:gd name="connsiteX4" fmla="*/ 22323 w 5301556"/>
              <a:gd name="connsiteY4" fmla="*/ 200722 h 2085299"/>
              <a:gd name="connsiteX5" fmla="*/ 20 w 5301556"/>
              <a:gd name="connsiteY5" fmla="*/ 356839 h 2085299"/>
              <a:gd name="connsiteX6" fmla="*/ 22323 w 5301556"/>
              <a:gd name="connsiteY6" fmla="*/ 635620 h 2085299"/>
              <a:gd name="connsiteX7" fmla="*/ 78079 w 5301556"/>
              <a:gd name="connsiteY7" fmla="*/ 702527 h 2085299"/>
              <a:gd name="connsiteX8" fmla="*/ 278801 w 5301556"/>
              <a:gd name="connsiteY8" fmla="*/ 892098 h 2085299"/>
              <a:gd name="connsiteX9" fmla="*/ 646791 w 5301556"/>
              <a:gd name="connsiteY9" fmla="*/ 1059366 h 2085299"/>
              <a:gd name="connsiteX10" fmla="*/ 981328 w 5301556"/>
              <a:gd name="connsiteY10" fmla="*/ 1159727 h 2085299"/>
              <a:gd name="connsiteX11" fmla="*/ 1092840 w 5301556"/>
              <a:gd name="connsiteY11" fmla="*/ 1215483 h 2085299"/>
              <a:gd name="connsiteX12" fmla="*/ 1516586 w 5301556"/>
              <a:gd name="connsiteY12" fmla="*/ 1393903 h 2085299"/>
              <a:gd name="connsiteX13" fmla="*/ 1761913 w 5301556"/>
              <a:gd name="connsiteY13" fmla="*/ 1494264 h 2085299"/>
              <a:gd name="connsiteX14" fmla="*/ 1929181 w 5301556"/>
              <a:gd name="connsiteY14" fmla="*/ 1572322 h 2085299"/>
              <a:gd name="connsiteX15" fmla="*/ 2074147 w 5301556"/>
              <a:gd name="connsiteY15" fmla="*/ 1628078 h 2085299"/>
              <a:gd name="connsiteX16" fmla="*/ 2241416 w 5301556"/>
              <a:gd name="connsiteY16" fmla="*/ 1717288 h 2085299"/>
              <a:gd name="connsiteX17" fmla="*/ 2352928 w 5301556"/>
              <a:gd name="connsiteY17" fmla="*/ 1773044 h 2085299"/>
              <a:gd name="connsiteX18" fmla="*/ 2564801 w 5301556"/>
              <a:gd name="connsiteY18" fmla="*/ 1862254 h 2085299"/>
              <a:gd name="connsiteX19" fmla="*/ 2843581 w 5301556"/>
              <a:gd name="connsiteY19" fmla="*/ 1973766 h 2085299"/>
              <a:gd name="connsiteX20" fmla="*/ 3267328 w 5301556"/>
              <a:gd name="connsiteY20" fmla="*/ 2029522 h 2085299"/>
              <a:gd name="connsiteX21" fmla="*/ 3445747 w 5301556"/>
              <a:gd name="connsiteY21" fmla="*/ 2074127 h 2085299"/>
              <a:gd name="connsiteX22" fmla="*/ 4215181 w 5301556"/>
              <a:gd name="connsiteY22" fmla="*/ 2062976 h 2085299"/>
              <a:gd name="connsiteX23" fmla="*/ 4638928 w 5301556"/>
              <a:gd name="connsiteY23" fmla="*/ 1984917 h 2085299"/>
              <a:gd name="connsiteX24" fmla="*/ 4906557 w 5301556"/>
              <a:gd name="connsiteY24" fmla="*/ 1795347 h 2085299"/>
              <a:gd name="connsiteX25" fmla="*/ 5006918 w 5301556"/>
              <a:gd name="connsiteY25" fmla="*/ 1661532 h 2085299"/>
              <a:gd name="connsiteX26" fmla="*/ 5051523 w 5301556"/>
              <a:gd name="connsiteY26" fmla="*/ 1628078 h 2085299"/>
              <a:gd name="connsiteX27" fmla="*/ 5073825 w 5301556"/>
              <a:gd name="connsiteY27" fmla="*/ 1561171 h 2085299"/>
              <a:gd name="connsiteX28" fmla="*/ 5140733 w 5301556"/>
              <a:gd name="connsiteY28" fmla="*/ 1483113 h 2085299"/>
              <a:gd name="connsiteX29" fmla="*/ 5163035 w 5301556"/>
              <a:gd name="connsiteY29" fmla="*/ 1438508 h 2085299"/>
              <a:gd name="connsiteX30" fmla="*/ 5196489 w 5301556"/>
              <a:gd name="connsiteY30" fmla="*/ 1382752 h 2085299"/>
              <a:gd name="connsiteX31" fmla="*/ 5263396 w 5301556"/>
              <a:gd name="connsiteY31" fmla="*/ 992459 h 2085299"/>
              <a:gd name="connsiteX32" fmla="*/ 4538567 w 5301556"/>
              <a:gd name="connsiteY32" fmla="*/ 836342 h 2085299"/>
              <a:gd name="connsiteX33" fmla="*/ 3534957 w 5301556"/>
              <a:gd name="connsiteY33" fmla="*/ 769434 h 2085299"/>
              <a:gd name="connsiteX34" fmla="*/ 2821279 w 5301556"/>
              <a:gd name="connsiteY34" fmla="*/ 657922 h 2085299"/>
              <a:gd name="connsiteX35" fmla="*/ 2241416 w 5301556"/>
              <a:gd name="connsiteY35" fmla="*/ 356839 h 2085299"/>
              <a:gd name="connsiteX36" fmla="*/ 2018391 w 5301556"/>
              <a:gd name="connsiteY36" fmla="*/ 278781 h 2085299"/>
              <a:gd name="connsiteX37" fmla="*/ 1862274 w 5301556"/>
              <a:gd name="connsiteY37" fmla="*/ 234176 h 2085299"/>
              <a:gd name="connsiteX38" fmla="*/ 1639250 w 5301556"/>
              <a:gd name="connsiteY38" fmla="*/ 144966 h 2085299"/>
              <a:gd name="connsiteX39" fmla="*/ 1516586 w 5301556"/>
              <a:gd name="connsiteY39" fmla="*/ 111513 h 2085299"/>
              <a:gd name="connsiteX40" fmla="*/ 1293562 w 5301556"/>
              <a:gd name="connsiteY40" fmla="*/ 55756 h 2085299"/>
              <a:gd name="connsiteX41" fmla="*/ 869816 w 5301556"/>
              <a:gd name="connsiteY41" fmla="*/ 0 h 2085299"/>
              <a:gd name="connsiteX0" fmla="*/ 869816 w 5302092"/>
              <a:gd name="connsiteY0" fmla="*/ 0 h 2085299"/>
              <a:gd name="connsiteX1" fmla="*/ 869816 w 5302092"/>
              <a:gd name="connsiteY1" fmla="*/ 0 h 2085299"/>
              <a:gd name="connsiteX2" fmla="*/ 368011 w 5302092"/>
              <a:gd name="connsiteY2" fmla="*/ 33454 h 2085299"/>
              <a:gd name="connsiteX3" fmla="*/ 122684 w 5302092"/>
              <a:gd name="connsiteY3" fmla="*/ 78059 h 2085299"/>
              <a:gd name="connsiteX4" fmla="*/ 22323 w 5302092"/>
              <a:gd name="connsiteY4" fmla="*/ 200722 h 2085299"/>
              <a:gd name="connsiteX5" fmla="*/ 20 w 5302092"/>
              <a:gd name="connsiteY5" fmla="*/ 356839 h 2085299"/>
              <a:gd name="connsiteX6" fmla="*/ 22323 w 5302092"/>
              <a:gd name="connsiteY6" fmla="*/ 635620 h 2085299"/>
              <a:gd name="connsiteX7" fmla="*/ 78079 w 5302092"/>
              <a:gd name="connsiteY7" fmla="*/ 702527 h 2085299"/>
              <a:gd name="connsiteX8" fmla="*/ 278801 w 5302092"/>
              <a:gd name="connsiteY8" fmla="*/ 892098 h 2085299"/>
              <a:gd name="connsiteX9" fmla="*/ 646791 w 5302092"/>
              <a:gd name="connsiteY9" fmla="*/ 1059366 h 2085299"/>
              <a:gd name="connsiteX10" fmla="*/ 981328 w 5302092"/>
              <a:gd name="connsiteY10" fmla="*/ 1159727 h 2085299"/>
              <a:gd name="connsiteX11" fmla="*/ 1092840 w 5302092"/>
              <a:gd name="connsiteY11" fmla="*/ 1215483 h 2085299"/>
              <a:gd name="connsiteX12" fmla="*/ 1516586 w 5302092"/>
              <a:gd name="connsiteY12" fmla="*/ 1393903 h 2085299"/>
              <a:gd name="connsiteX13" fmla="*/ 1761913 w 5302092"/>
              <a:gd name="connsiteY13" fmla="*/ 1494264 h 2085299"/>
              <a:gd name="connsiteX14" fmla="*/ 1929181 w 5302092"/>
              <a:gd name="connsiteY14" fmla="*/ 1572322 h 2085299"/>
              <a:gd name="connsiteX15" fmla="*/ 2074147 w 5302092"/>
              <a:gd name="connsiteY15" fmla="*/ 1628078 h 2085299"/>
              <a:gd name="connsiteX16" fmla="*/ 2241416 w 5302092"/>
              <a:gd name="connsiteY16" fmla="*/ 1717288 h 2085299"/>
              <a:gd name="connsiteX17" fmla="*/ 2352928 w 5302092"/>
              <a:gd name="connsiteY17" fmla="*/ 1773044 h 2085299"/>
              <a:gd name="connsiteX18" fmla="*/ 2564801 w 5302092"/>
              <a:gd name="connsiteY18" fmla="*/ 1862254 h 2085299"/>
              <a:gd name="connsiteX19" fmla="*/ 2843581 w 5302092"/>
              <a:gd name="connsiteY19" fmla="*/ 1973766 h 2085299"/>
              <a:gd name="connsiteX20" fmla="*/ 3267328 w 5302092"/>
              <a:gd name="connsiteY20" fmla="*/ 2029522 h 2085299"/>
              <a:gd name="connsiteX21" fmla="*/ 3445747 w 5302092"/>
              <a:gd name="connsiteY21" fmla="*/ 2074127 h 2085299"/>
              <a:gd name="connsiteX22" fmla="*/ 4215181 w 5302092"/>
              <a:gd name="connsiteY22" fmla="*/ 2062976 h 2085299"/>
              <a:gd name="connsiteX23" fmla="*/ 4638928 w 5302092"/>
              <a:gd name="connsiteY23" fmla="*/ 1984917 h 2085299"/>
              <a:gd name="connsiteX24" fmla="*/ 4906557 w 5302092"/>
              <a:gd name="connsiteY24" fmla="*/ 1795347 h 2085299"/>
              <a:gd name="connsiteX25" fmla="*/ 5006918 w 5302092"/>
              <a:gd name="connsiteY25" fmla="*/ 1661532 h 2085299"/>
              <a:gd name="connsiteX26" fmla="*/ 5051523 w 5302092"/>
              <a:gd name="connsiteY26" fmla="*/ 1628078 h 2085299"/>
              <a:gd name="connsiteX27" fmla="*/ 5073825 w 5302092"/>
              <a:gd name="connsiteY27" fmla="*/ 1561171 h 2085299"/>
              <a:gd name="connsiteX28" fmla="*/ 5140733 w 5302092"/>
              <a:gd name="connsiteY28" fmla="*/ 1483113 h 2085299"/>
              <a:gd name="connsiteX29" fmla="*/ 5196489 w 5302092"/>
              <a:gd name="connsiteY29" fmla="*/ 1382752 h 2085299"/>
              <a:gd name="connsiteX30" fmla="*/ 5263396 w 5302092"/>
              <a:gd name="connsiteY30" fmla="*/ 992459 h 2085299"/>
              <a:gd name="connsiteX31" fmla="*/ 4538567 w 5302092"/>
              <a:gd name="connsiteY31" fmla="*/ 836342 h 2085299"/>
              <a:gd name="connsiteX32" fmla="*/ 3534957 w 5302092"/>
              <a:gd name="connsiteY32" fmla="*/ 769434 h 2085299"/>
              <a:gd name="connsiteX33" fmla="*/ 2821279 w 5302092"/>
              <a:gd name="connsiteY33" fmla="*/ 657922 h 2085299"/>
              <a:gd name="connsiteX34" fmla="*/ 2241416 w 5302092"/>
              <a:gd name="connsiteY34" fmla="*/ 356839 h 2085299"/>
              <a:gd name="connsiteX35" fmla="*/ 2018391 w 5302092"/>
              <a:gd name="connsiteY35" fmla="*/ 278781 h 2085299"/>
              <a:gd name="connsiteX36" fmla="*/ 1862274 w 5302092"/>
              <a:gd name="connsiteY36" fmla="*/ 234176 h 2085299"/>
              <a:gd name="connsiteX37" fmla="*/ 1639250 w 5302092"/>
              <a:gd name="connsiteY37" fmla="*/ 144966 h 2085299"/>
              <a:gd name="connsiteX38" fmla="*/ 1516586 w 5302092"/>
              <a:gd name="connsiteY38" fmla="*/ 111513 h 2085299"/>
              <a:gd name="connsiteX39" fmla="*/ 1293562 w 5302092"/>
              <a:gd name="connsiteY39" fmla="*/ 55756 h 2085299"/>
              <a:gd name="connsiteX40" fmla="*/ 869816 w 5302092"/>
              <a:gd name="connsiteY40"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646791 w 5303778"/>
              <a:gd name="connsiteY9" fmla="*/ 1059366 h 2085299"/>
              <a:gd name="connsiteX10" fmla="*/ 981328 w 5303778"/>
              <a:gd name="connsiteY10" fmla="*/ 1159727 h 2085299"/>
              <a:gd name="connsiteX11" fmla="*/ 1092840 w 5303778"/>
              <a:gd name="connsiteY11" fmla="*/ 1215483 h 2085299"/>
              <a:gd name="connsiteX12" fmla="*/ 1516586 w 5303778"/>
              <a:gd name="connsiteY12" fmla="*/ 1393903 h 2085299"/>
              <a:gd name="connsiteX13" fmla="*/ 1761913 w 5303778"/>
              <a:gd name="connsiteY13" fmla="*/ 1494264 h 2085299"/>
              <a:gd name="connsiteX14" fmla="*/ 1929181 w 5303778"/>
              <a:gd name="connsiteY14" fmla="*/ 1572322 h 2085299"/>
              <a:gd name="connsiteX15" fmla="*/ 2074147 w 5303778"/>
              <a:gd name="connsiteY15" fmla="*/ 1628078 h 2085299"/>
              <a:gd name="connsiteX16" fmla="*/ 2241416 w 5303778"/>
              <a:gd name="connsiteY16" fmla="*/ 1717288 h 2085299"/>
              <a:gd name="connsiteX17" fmla="*/ 2352928 w 5303778"/>
              <a:gd name="connsiteY17" fmla="*/ 1773044 h 2085299"/>
              <a:gd name="connsiteX18" fmla="*/ 2564801 w 5303778"/>
              <a:gd name="connsiteY18" fmla="*/ 1862254 h 2085299"/>
              <a:gd name="connsiteX19" fmla="*/ 2843581 w 5303778"/>
              <a:gd name="connsiteY19" fmla="*/ 1973766 h 2085299"/>
              <a:gd name="connsiteX20" fmla="*/ 3267328 w 5303778"/>
              <a:gd name="connsiteY20" fmla="*/ 2029522 h 2085299"/>
              <a:gd name="connsiteX21" fmla="*/ 3445747 w 5303778"/>
              <a:gd name="connsiteY21" fmla="*/ 2074127 h 2085299"/>
              <a:gd name="connsiteX22" fmla="*/ 4215181 w 5303778"/>
              <a:gd name="connsiteY22" fmla="*/ 2062976 h 2085299"/>
              <a:gd name="connsiteX23" fmla="*/ 4638928 w 5303778"/>
              <a:gd name="connsiteY23" fmla="*/ 1984917 h 2085299"/>
              <a:gd name="connsiteX24" fmla="*/ 4906557 w 5303778"/>
              <a:gd name="connsiteY24" fmla="*/ 1795347 h 2085299"/>
              <a:gd name="connsiteX25" fmla="*/ 5006918 w 5303778"/>
              <a:gd name="connsiteY25" fmla="*/ 1661532 h 2085299"/>
              <a:gd name="connsiteX26" fmla="*/ 5051523 w 5303778"/>
              <a:gd name="connsiteY26" fmla="*/ 1628078 h 2085299"/>
              <a:gd name="connsiteX27" fmla="*/ 5073825 w 5303778"/>
              <a:gd name="connsiteY27" fmla="*/ 1561171 h 2085299"/>
              <a:gd name="connsiteX28" fmla="*/ 5196489 w 5303778"/>
              <a:gd name="connsiteY28" fmla="*/ 1382752 h 2085299"/>
              <a:gd name="connsiteX29" fmla="*/ 5263396 w 5303778"/>
              <a:gd name="connsiteY29" fmla="*/ 992459 h 2085299"/>
              <a:gd name="connsiteX30" fmla="*/ 4538567 w 5303778"/>
              <a:gd name="connsiteY30" fmla="*/ 836342 h 2085299"/>
              <a:gd name="connsiteX31" fmla="*/ 3534957 w 5303778"/>
              <a:gd name="connsiteY31" fmla="*/ 769434 h 2085299"/>
              <a:gd name="connsiteX32" fmla="*/ 2821279 w 5303778"/>
              <a:gd name="connsiteY32" fmla="*/ 657922 h 2085299"/>
              <a:gd name="connsiteX33" fmla="*/ 2241416 w 5303778"/>
              <a:gd name="connsiteY33" fmla="*/ 356839 h 2085299"/>
              <a:gd name="connsiteX34" fmla="*/ 2018391 w 5303778"/>
              <a:gd name="connsiteY34" fmla="*/ 278781 h 2085299"/>
              <a:gd name="connsiteX35" fmla="*/ 1862274 w 5303778"/>
              <a:gd name="connsiteY35" fmla="*/ 234176 h 2085299"/>
              <a:gd name="connsiteX36" fmla="*/ 1639250 w 5303778"/>
              <a:gd name="connsiteY36" fmla="*/ 144966 h 2085299"/>
              <a:gd name="connsiteX37" fmla="*/ 1516586 w 5303778"/>
              <a:gd name="connsiteY37" fmla="*/ 111513 h 2085299"/>
              <a:gd name="connsiteX38" fmla="*/ 1293562 w 5303778"/>
              <a:gd name="connsiteY38" fmla="*/ 55756 h 2085299"/>
              <a:gd name="connsiteX39" fmla="*/ 869816 w 5303778"/>
              <a:gd name="connsiteY39"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646791 w 5303778"/>
              <a:gd name="connsiteY9" fmla="*/ 1059366 h 2085299"/>
              <a:gd name="connsiteX10" fmla="*/ 981328 w 5303778"/>
              <a:gd name="connsiteY10" fmla="*/ 1159727 h 2085299"/>
              <a:gd name="connsiteX11" fmla="*/ 1092840 w 5303778"/>
              <a:gd name="connsiteY11" fmla="*/ 1215483 h 2085299"/>
              <a:gd name="connsiteX12" fmla="*/ 1516586 w 5303778"/>
              <a:gd name="connsiteY12" fmla="*/ 1393903 h 2085299"/>
              <a:gd name="connsiteX13" fmla="*/ 1761913 w 5303778"/>
              <a:gd name="connsiteY13" fmla="*/ 1494264 h 2085299"/>
              <a:gd name="connsiteX14" fmla="*/ 1929181 w 5303778"/>
              <a:gd name="connsiteY14" fmla="*/ 1572322 h 2085299"/>
              <a:gd name="connsiteX15" fmla="*/ 2074147 w 5303778"/>
              <a:gd name="connsiteY15" fmla="*/ 1628078 h 2085299"/>
              <a:gd name="connsiteX16" fmla="*/ 2241416 w 5303778"/>
              <a:gd name="connsiteY16" fmla="*/ 1717288 h 2085299"/>
              <a:gd name="connsiteX17" fmla="*/ 2352928 w 5303778"/>
              <a:gd name="connsiteY17" fmla="*/ 1773044 h 2085299"/>
              <a:gd name="connsiteX18" fmla="*/ 2564801 w 5303778"/>
              <a:gd name="connsiteY18" fmla="*/ 1862254 h 2085299"/>
              <a:gd name="connsiteX19" fmla="*/ 2843581 w 5303778"/>
              <a:gd name="connsiteY19" fmla="*/ 1973766 h 2085299"/>
              <a:gd name="connsiteX20" fmla="*/ 3267328 w 5303778"/>
              <a:gd name="connsiteY20" fmla="*/ 2029522 h 2085299"/>
              <a:gd name="connsiteX21" fmla="*/ 3445747 w 5303778"/>
              <a:gd name="connsiteY21" fmla="*/ 2074127 h 2085299"/>
              <a:gd name="connsiteX22" fmla="*/ 4215181 w 5303778"/>
              <a:gd name="connsiteY22" fmla="*/ 2062976 h 2085299"/>
              <a:gd name="connsiteX23" fmla="*/ 4638928 w 5303778"/>
              <a:gd name="connsiteY23" fmla="*/ 1984917 h 2085299"/>
              <a:gd name="connsiteX24" fmla="*/ 4906557 w 5303778"/>
              <a:gd name="connsiteY24" fmla="*/ 1795347 h 2085299"/>
              <a:gd name="connsiteX25" fmla="*/ 5006918 w 5303778"/>
              <a:gd name="connsiteY25" fmla="*/ 1661532 h 2085299"/>
              <a:gd name="connsiteX26" fmla="*/ 5073825 w 5303778"/>
              <a:gd name="connsiteY26" fmla="*/ 1561171 h 2085299"/>
              <a:gd name="connsiteX27" fmla="*/ 5196489 w 5303778"/>
              <a:gd name="connsiteY27" fmla="*/ 1382752 h 2085299"/>
              <a:gd name="connsiteX28" fmla="*/ 5263396 w 5303778"/>
              <a:gd name="connsiteY28" fmla="*/ 992459 h 2085299"/>
              <a:gd name="connsiteX29" fmla="*/ 4538567 w 5303778"/>
              <a:gd name="connsiteY29" fmla="*/ 836342 h 2085299"/>
              <a:gd name="connsiteX30" fmla="*/ 3534957 w 5303778"/>
              <a:gd name="connsiteY30" fmla="*/ 769434 h 2085299"/>
              <a:gd name="connsiteX31" fmla="*/ 2821279 w 5303778"/>
              <a:gd name="connsiteY31" fmla="*/ 657922 h 2085299"/>
              <a:gd name="connsiteX32" fmla="*/ 2241416 w 5303778"/>
              <a:gd name="connsiteY32" fmla="*/ 356839 h 2085299"/>
              <a:gd name="connsiteX33" fmla="*/ 2018391 w 5303778"/>
              <a:gd name="connsiteY33" fmla="*/ 278781 h 2085299"/>
              <a:gd name="connsiteX34" fmla="*/ 1862274 w 5303778"/>
              <a:gd name="connsiteY34" fmla="*/ 234176 h 2085299"/>
              <a:gd name="connsiteX35" fmla="*/ 1639250 w 5303778"/>
              <a:gd name="connsiteY35" fmla="*/ 144966 h 2085299"/>
              <a:gd name="connsiteX36" fmla="*/ 1516586 w 5303778"/>
              <a:gd name="connsiteY36" fmla="*/ 111513 h 2085299"/>
              <a:gd name="connsiteX37" fmla="*/ 1293562 w 5303778"/>
              <a:gd name="connsiteY37" fmla="*/ 55756 h 2085299"/>
              <a:gd name="connsiteX38" fmla="*/ 869816 w 5303778"/>
              <a:gd name="connsiteY38"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646791 w 5303778"/>
              <a:gd name="connsiteY9" fmla="*/ 1059366 h 2085299"/>
              <a:gd name="connsiteX10" fmla="*/ 981328 w 5303778"/>
              <a:gd name="connsiteY10" fmla="*/ 1159727 h 2085299"/>
              <a:gd name="connsiteX11" fmla="*/ 1092840 w 5303778"/>
              <a:gd name="connsiteY11" fmla="*/ 1215483 h 2085299"/>
              <a:gd name="connsiteX12" fmla="*/ 1516586 w 5303778"/>
              <a:gd name="connsiteY12" fmla="*/ 1393903 h 2085299"/>
              <a:gd name="connsiteX13" fmla="*/ 1761913 w 5303778"/>
              <a:gd name="connsiteY13" fmla="*/ 1494264 h 2085299"/>
              <a:gd name="connsiteX14" fmla="*/ 1929181 w 5303778"/>
              <a:gd name="connsiteY14" fmla="*/ 1572322 h 2085299"/>
              <a:gd name="connsiteX15" fmla="*/ 2074147 w 5303778"/>
              <a:gd name="connsiteY15" fmla="*/ 1628078 h 2085299"/>
              <a:gd name="connsiteX16" fmla="*/ 2241416 w 5303778"/>
              <a:gd name="connsiteY16" fmla="*/ 1717288 h 2085299"/>
              <a:gd name="connsiteX17" fmla="*/ 2352928 w 5303778"/>
              <a:gd name="connsiteY17" fmla="*/ 1773044 h 2085299"/>
              <a:gd name="connsiteX18" fmla="*/ 2564801 w 5303778"/>
              <a:gd name="connsiteY18" fmla="*/ 1862254 h 2085299"/>
              <a:gd name="connsiteX19" fmla="*/ 2843581 w 5303778"/>
              <a:gd name="connsiteY19" fmla="*/ 1973766 h 2085299"/>
              <a:gd name="connsiteX20" fmla="*/ 3267328 w 5303778"/>
              <a:gd name="connsiteY20" fmla="*/ 2029522 h 2085299"/>
              <a:gd name="connsiteX21" fmla="*/ 3445747 w 5303778"/>
              <a:gd name="connsiteY21" fmla="*/ 2074127 h 2085299"/>
              <a:gd name="connsiteX22" fmla="*/ 4215181 w 5303778"/>
              <a:gd name="connsiteY22" fmla="*/ 2062976 h 2085299"/>
              <a:gd name="connsiteX23" fmla="*/ 4638928 w 5303778"/>
              <a:gd name="connsiteY23" fmla="*/ 1984917 h 2085299"/>
              <a:gd name="connsiteX24" fmla="*/ 4906557 w 5303778"/>
              <a:gd name="connsiteY24" fmla="*/ 1795347 h 2085299"/>
              <a:gd name="connsiteX25" fmla="*/ 5073825 w 5303778"/>
              <a:gd name="connsiteY25" fmla="*/ 1561171 h 2085299"/>
              <a:gd name="connsiteX26" fmla="*/ 5196489 w 5303778"/>
              <a:gd name="connsiteY26" fmla="*/ 1382752 h 2085299"/>
              <a:gd name="connsiteX27" fmla="*/ 5263396 w 5303778"/>
              <a:gd name="connsiteY27" fmla="*/ 992459 h 2085299"/>
              <a:gd name="connsiteX28" fmla="*/ 4538567 w 5303778"/>
              <a:gd name="connsiteY28" fmla="*/ 836342 h 2085299"/>
              <a:gd name="connsiteX29" fmla="*/ 3534957 w 5303778"/>
              <a:gd name="connsiteY29" fmla="*/ 769434 h 2085299"/>
              <a:gd name="connsiteX30" fmla="*/ 2821279 w 5303778"/>
              <a:gd name="connsiteY30" fmla="*/ 657922 h 2085299"/>
              <a:gd name="connsiteX31" fmla="*/ 2241416 w 5303778"/>
              <a:gd name="connsiteY31" fmla="*/ 356839 h 2085299"/>
              <a:gd name="connsiteX32" fmla="*/ 2018391 w 5303778"/>
              <a:gd name="connsiteY32" fmla="*/ 278781 h 2085299"/>
              <a:gd name="connsiteX33" fmla="*/ 1862274 w 5303778"/>
              <a:gd name="connsiteY33" fmla="*/ 234176 h 2085299"/>
              <a:gd name="connsiteX34" fmla="*/ 1639250 w 5303778"/>
              <a:gd name="connsiteY34" fmla="*/ 144966 h 2085299"/>
              <a:gd name="connsiteX35" fmla="*/ 1516586 w 5303778"/>
              <a:gd name="connsiteY35" fmla="*/ 111513 h 2085299"/>
              <a:gd name="connsiteX36" fmla="*/ 1293562 w 5303778"/>
              <a:gd name="connsiteY36" fmla="*/ 55756 h 2085299"/>
              <a:gd name="connsiteX37" fmla="*/ 869816 w 5303778"/>
              <a:gd name="connsiteY37"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646791 w 5303778"/>
              <a:gd name="connsiteY9" fmla="*/ 1059366 h 2085299"/>
              <a:gd name="connsiteX10" fmla="*/ 981328 w 5303778"/>
              <a:gd name="connsiteY10" fmla="*/ 1159727 h 2085299"/>
              <a:gd name="connsiteX11" fmla="*/ 1092840 w 5303778"/>
              <a:gd name="connsiteY11" fmla="*/ 1215483 h 2085299"/>
              <a:gd name="connsiteX12" fmla="*/ 1516586 w 5303778"/>
              <a:gd name="connsiteY12" fmla="*/ 1393903 h 2085299"/>
              <a:gd name="connsiteX13" fmla="*/ 1761913 w 5303778"/>
              <a:gd name="connsiteY13" fmla="*/ 1494264 h 2085299"/>
              <a:gd name="connsiteX14" fmla="*/ 1929181 w 5303778"/>
              <a:gd name="connsiteY14" fmla="*/ 1572322 h 2085299"/>
              <a:gd name="connsiteX15" fmla="*/ 2074147 w 5303778"/>
              <a:gd name="connsiteY15" fmla="*/ 1628078 h 2085299"/>
              <a:gd name="connsiteX16" fmla="*/ 2241416 w 5303778"/>
              <a:gd name="connsiteY16" fmla="*/ 1717288 h 2085299"/>
              <a:gd name="connsiteX17" fmla="*/ 2352928 w 5303778"/>
              <a:gd name="connsiteY17" fmla="*/ 1773044 h 2085299"/>
              <a:gd name="connsiteX18" fmla="*/ 2564801 w 5303778"/>
              <a:gd name="connsiteY18" fmla="*/ 1862254 h 2085299"/>
              <a:gd name="connsiteX19" fmla="*/ 3267328 w 5303778"/>
              <a:gd name="connsiteY19" fmla="*/ 2029522 h 2085299"/>
              <a:gd name="connsiteX20" fmla="*/ 3445747 w 5303778"/>
              <a:gd name="connsiteY20" fmla="*/ 2074127 h 2085299"/>
              <a:gd name="connsiteX21" fmla="*/ 4215181 w 5303778"/>
              <a:gd name="connsiteY21" fmla="*/ 2062976 h 2085299"/>
              <a:gd name="connsiteX22" fmla="*/ 4638928 w 5303778"/>
              <a:gd name="connsiteY22" fmla="*/ 1984917 h 2085299"/>
              <a:gd name="connsiteX23" fmla="*/ 4906557 w 5303778"/>
              <a:gd name="connsiteY23" fmla="*/ 1795347 h 2085299"/>
              <a:gd name="connsiteX24" fmla="*/ 5073825 w 5303778"/>
              <a:gd name="connsiteY24" fmla="*/ 1561171 h 2085299"/>
              <a:gd name="connsiteX25" fmla="*/ 5196489 w 5303778"/>
              <a:gd name="connsiteY25" fmla="*/ 1382752 h 2085299"/>
              <a:gd name="connsiteX26" fmla="*/ 5263396 w 5303778"/>
              <a:gd name="connsiteY26" fmla="*/ 992459 h 2085299"/>
              <a:gd name="connsiteX27" fmla="*/ 4538567 w 5303778"/>
              <a:gd name="connsiteY27" fmla="*/ 836342 h 2085299"/>
              <a:gd name="connsiteX28" fmla="*/ 3534957 w 5303778"/>
              <a:gd name="connsiteY28" fmla="*/ 769434 h 2085299"/>
              <a:gd name="connsiteX29" fmla="*/ 2821279 w 5303778"/>
              <a:gd name="connsiteY29" fmla="*/ 657922 h 2085299"/>
              <a:gd name="connsiteX30" fmla="*/ 2241416 w 5303778"/>
              <a:gd name="connsiteY30" fmla="*/ 356839 h 2085299"/>
              <a:gd name="connsiteX31" fmla="*/ 2018391 w 5303778"/>
              <a:gd name="connsiteY31" fmla="*/ 278781 h 2085299"/>
              <a:gd name="connsiteX32" fmla="*/ 1862274 w 5303778"/>
              <a:gd name="connsiteY32" fmla="*/ 234176 h 2085299"/>
              <a:gd name="connsiteX33" fmla="*/ 1639250 w 5303778"/>
              <a:gd name="connsiteY33" fmla="*/ 144966 h 2085299"/>
              <a:gd name="connsiteX34" fmla="*/ 1516586 w 5303778"/>
              <a:gd name="connsiteY34" fmla="*/ 111513 h 2085299"/>
              <a:gd name="connsiteX35" fmla="*/ 1293562 w 5303778"/>
              <a:gd name="connsiteY35" fmla="*/ 55756 h 2085299"/>
              <a:gd name="connsiteX36" fmla="*/ 869816 w 5303778"/>
              <a:gd name="connsiteY36"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646791 w 5303778"/>
              <a:gd name="connsiteY9" fmla="*/ 1059366 h 2085299"/>
              <a:gd name="connsiteX10" fmla="*/ 981328 w 5303778"/>
              <a:gd name="connsiteY10" fmla="*/ 1159727 h 2085299"/>
              <a:gd name="connsiteX11" fmla="*/ 1092840 w 5303778"/>
              <a:gd name="connsiteY11" fmla="*/ 1215483 h 2085299"/>
              <a:gd name="connsiteX12" fmla="*/ 1516586 w 5303778"/>
              <a:gd name="connsiteY12" fmla="*/ 1393903 h 2085299"/>
              <a:gd name="connsiteX13" fmla="*/ 1761913 w 5303778"/>
              <a:gd name="connsiteY13" fmla="*/ 1494264 h 2085299"/>
              <a:gd name="connsiteX14" fmla="*/ 1929181 w 5303778"/>
              <a:gd name="connsiteY14" fmla="*/ 1572322 h 2085299"/>
              <a:gd name="connsiteX15" fmla="*/ 2074147 w 5303778"/>
              <a:gd name="connsiteY15" fmla="*/ 1628078 h 2085299"/>
              <a:gd name="connsiteX16" fmla="*/ 2241416 w 5303778"/>
              <a:gd name="connsiteY16" fmla="*/ 1717288 h 2085299"/>
              <a:gd name="connsiteX17" fmla="*/ 2564801 w 5303778"/>
              <a:gd name="connsiteY17" fmla="*/ 1862254 h 2085299"/>
              <a:gd name="connsiteX18" fmla="*/ 3267328 w 5303778"/>
              <a:gd name="connsiteY18" fmla="*/ 2029522 h 2085299"/>
              <a:gd name="connsiteX19" fmla="*/ 3445747 w 5303778"/>
              <a:gd name="connsiteY19" fmla="*/ 2074127 h 2085299"/>
              <a:gd name="connsiteX20" fmla="*/ 4215181 w 5303778"/>
              <a:gd name="connsiteY20" fmla="*/ 2062976 h 2085299"/>
              <a:gd name="connsiteX21" fmla="*/ 4638928 w 5303778"/>
              <a:gd name="connsiteY21" fmla="*/ 1984917 h 2085299"/>
              <a:gd name="connsiteX22" fmla="*/ 4906557 w 5303778"/>
              <a:gd name="connsiteY22" fmla="*/ 1795347 h 2085299"/>
              <a:gd name="connsiteX23" fmla="*/ 5073825 w 5303778"/>
              <a:gd name="connsiteY23" fmla="*/ 1561171 h 2085299"/>
              <a:gd name="connsiteX24" fmla="*/ 5196489 w 5303778"/>
              <a:gd name="connsiteY24" fmla="*/ 1382752 h 2085299"/>
              <a:gd name="connsiteX25" fmla="*/ 5263396 w 5303778"/>
              <a:gd name="connsiteY25" fmla="*/ 992459 h 2085299"/>
              <a:gd name="connsiteX26" fmla="*/ 4538567 w 5303778"/>
              <a:gd name="connsiteY26" fmla="*/ 836342 h 2085299"/>
              <a:gd name="connsiteX27" fmla="*/ 3534957 w 5303778"/>
              <a:gd name="connsiteY27" fmla="*/ 769434 h 2085299"/>
              <a:gd name="connsiteX28" fmla="*/ 2821279 w 5303778"/>
              <a:gd name="connsiteY28" fmla="*/ 657922 h 2085299"/>
              <a:gd name="connsiteX29" fmla="*/ 2241416 w 5303778"/>
              <a:gd name="connsiteY29" fmla="*/ 356839 h 2085299"/>
              <a:gd name="connsiteX30" fmla="*/ 2018391 w 5303778"/>
              <a:gd name="connsiteY30" fmla="*/ 278781 h 2085299"/>
              <a:gd name="connsiteX31" fmla="*/ 1862274 w 5303778"/>
              <a:gd name="connsiteY31" fmla="*/ 234176 h 2085299"/>
              <a:gd name="connsiteX32" fmla="*/ 1639250 w 5303778"/>
              <a:gd name="connsiteY32" fmla="*/ 144966 h 2085299"/>
              <a:gd name="connsiteX33" fmla="*/ 1516586 w 5303778"/>
              <a:gd name="connsiteY33" fmla="*/ 111513 h 2085299"/>
              <a:gd name="connsiteX34" fmla="*/ 1293562 w 5303778"/>
              <a:gd name="connsiteY34" fmla="*/ 55756 h 2085299"/>
              <a:gd name="connsiteX35" fmla="*/ 869816 w 5303778"/>
              <a:gd name="connsiteY35"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981328 w 5303778"/>
              <a:gd name="connsiteY9" fmla="*/ 1159727 h 2085299"/>
              <a:gd name="connsiteX10" fmla="*/ 1092840 w 5303778"/>
              <a:gd name="connsiteY10" fmla="*/ 1215483 h 2085299"/>
              <a:gd name="connsiteX11" fmla="*/ 1516586 w 5303778"/>
              <a:gd name="connsiteY11" fmla="*/ 1393903 h 2085299"/>
              <a:gd name="connsiteX12" fmla="*/ 1761913 w 5303778"/>
              <a:gd name="connsiteY12" fmla="*/ 1494264 h 2085299"/>
              <a:gd name="connsiteX13" fmla="*/ 1929181 w 5303778"/>
              <a:gd name="connsiteY13" fmla="*/ 1572322 h 2085299"/>
              <a:gd name="connsiteX14" fmla="*/ 2074147 w 5303778"/>
              <a:gd name="connsiteY14" fmla="*/ 1628078 h 2085299"/>
              <a:gd name="connsiteX15" fmla="*/ 2241416 w 5303778"/>
              <a:gd name="connsiteY15" fmla="*/ 1717288 h 2085299"/>
              <a:gd name="connsiteX16" fmla="*/ 2564801 w 5303778"/>
              <a:gd name="connsiteY16" fmla="*/ 1862254 h 2085299"/>
              <a:gd name="connsiteX17" fmla="*/ 3267328 w 5303778"/>
              <a:gd name="connsiteY17" fmla="*/ 2029522 h 2085299"/>
              <a:gd name="connsiteX18" fmla="*/ 3445747 w 5303778"/>
              <a:gd name="connsiteY18" fmla="*/ 2074127 h 2085299"/>
              <a:gd name="connsiteX19" fmla="*/ 4215181 w 5303778"/>
              <a:gd name="connsiteY19" fmla="*/ 2062976 h 2085299"/>
              <a:gd name="connsiteX20" fmla="*/ 4638928 w 5303778"/>
              <a:gd name="connsiteY20" fmla="*/ 1984917 h 2085299"/>
              <a:gd name="connsiteX21" fmla="*/ 4906557 w 5303778"/>
              <a:gd name="connsiteY21" fmla="*/ 1795347 h 2085299"/>
              <a:gd name="connsiteX22" fmla="*/ 5073825 w 5303778"/>
              <a:gd name="connsiteY22" fmla="*/ 1561171 h 2085299"/>
              <a:gd name="connsiteX23" fmla="*/ 5196489 w 5303778"/>
              <a:gd name="connsiteY23" fmla="*/ 1382752 h 2085299"/>
              <a:gd name="connsiteX24" fmla="*/ 5263396 w 5303778"/>
              <a:gd name="connsiteY24" fmla="*/ 992459 h 2085299"/>
              <a:gd name="connsiteX25" fmla="*/ 4538567 w 5303778"/>
              <a:gd name="connsiteY25" fmla="*/ 836342 h 2085299"/>
              <a:gd name="connsiteX26" fmla="*/ 3534957 w 5303778"/>
              <a:gd name="connsiteY26" fmla="*/ 769434 h 2085299"/>
              <a:gd name="connsiteX27" fmla="*/ 2821279 w 5303778"/>
              <a:gd name="connsiteY27" fmla="*/ 657922 h 2085299"/>
              <a:gd name="connsiteX28" fmla="*/ 2241416 w 5303778"/>
              <a:gd name="connsiteY28" fmla="*/ 356839 h 2085299"/>
              <a:gd name="connsiteX29" fmla="*/ 2018391 w 5303778"/>
              <a:gd name="connsiteY29" fmla="*/ 278781 h 2085299"/>
              <a:gd name="connsiteX30" fmla="*/ 1862274 w 5303778"/>
              <a:gd name="connsiteY30" fmla="*/ 234176 h 2085299"/>
              <a:gd name="connsiteX31" fmla="*/ 1639250 w 5303778"/>
              <a:gd name="connsiteY31" fmla="*/ 144966 h 2085299"/>
              <a:gd name="connsiteX32" fmla="*/ 1516586 w 5303778"/>
              <a:gd name="connsiteY32" fmla="*/ 111513 h 2085299"/>
              <a:gd name="connsiteX33" fmla="*/ 1293562 w 5303778"/>
              <a:gd name="connsiteY33" fmla="*/ 55756 h 2085299"/>
              <a:gd name="connsiteX34" fmla="*/ 869816 w 5303778"/>
              <a:gd name="connsiteY34"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1092840 w 5303778"/>
              <a:gd name="connsiteY9" fmla="*/ 1215483 h 2085299"/>
              <a:gd name="connsiteX10" fmla="*/ 1516586 w 5303778"/>
              <a:gd name="connsiteY10" fmla="*/ 1393903 h 2085299"/>
              <a:gd name="connsiteX11" fmla="*/ 1761913 w 5303778"/>
              <a:gd name="connsiteY11" fmla="*/ 1494264 h 2085299"/>
              <a:gd name="connsiteX12" fmla="*/ 1929181 w 5303778"/>
              <a:gd name="connsiteY12" fmla="*/ 1572322 h 2085299"/>
              <a:gd name="connsiteX13" fmla="*/ 2074147 w 5303778"/>
              <a:gd name="connsiteY13" fmla="*/ 1628078 h 2085299"/>
              <a:gd name="connsiteX14" fmla="*/ 2241416 w 5303778"/>
              <a:gd name="connsiteY14" fmla="*/ 1717288 h 2085299"/>
              <a:gd name="connsiteX15" fmla="*/ 2564801 w 5303778"/>
              <a:gd name="connsiteY15" fmla="*/ 1862254 h 2085299"/>
              <a:gd name="connsiteX16" fmla="*/ 3267328 w 5303778"/>
              <a:gd name="connsiteY16" fmla="*/ 2029522 h 2085299"/>
              <a:gd name="connsiteX17" fmla="*/ 3445747 w 5303778"/>
              <a:gd name="connsiteY17" fmla="*/ 2074127 h 2085299"/>
              <a:gd name="connsiteX18" fmla="*/ 4215181 w 5303778"/>
              <a:gd name="connsiteY18" fmla="*/ 2062976 h 2085299"/>
              <a:gd name="connsiteX19" fmla="*/ 4638928 w 5303778"/>
              <a:gd name="connsiteY19" fmla="*/ 1984917 h 2085299"/>
              <a:gd name="connsiteX20" fmla="*/ 4906557 w 5303778"/>
              <a:gd name="connsiteY20" fmla="*/ 1795347 h 2085299"/>
              <a:gd name="connsiteX21" fmla="*/ 5073825 w 5303778"/>
              <a:gd name="connsiteY21" fmla="*/ 1561171 h 2085299"/>
              <a:gd name="connsiteX22" fmla="*/ 5196489 w 5303778"/>
              <a:gd name="connsiteY22" fmla="*/ 1382752 h 2085299"/>
              <a:gd name="connsiteX23" fmla="*/ 5263396 w 5303778"/>
              <a:gd name="connsiteY23" fmla="*/ 992459 h 2085299"/>
              <a:gd name="connsiteX24" fmla="*/ 4538567 w 5303778"/>
              <a:gd name="connsiteY24" fmla="*/ 836342 h 2085299"/>
              <a:gd name="connsiteX25" fmla="*/ 3534957 w 5303778"/>
              <a:gd name="connsiteY25" fmla="*/ 769434 h 2085299"/>
              <a:gd name="connsiteX26" fmla="*/ 2821279 w 5303778"/>
              <a:gd name="connsiteY26" fmla="*/ 657922 h 2085299"/>
              <a:gd name="connsiteX27" fmla="*/ 2241416 w 5303778"/>
              <a:gd name="connsiteY27" fmla="*/ 356839 h 2085299"/>
              <a:gd name="connsiteX28" fmla="*/ 2018391 w 5303778"/>
              <a:gd name="connsiteY28" fmla="*/ 278781 h 2085299"/>
              <a:gd name="connsiteX29" fmla="*/ 1862274 w 5303778"/>
              <a:gd name="connsiteY29" fmla="*/ 234176 h 2085299"/>
              <a:gd name="connsiteX30" fmla="*/ 1639250 w 5303778"/>
              <a:gd name="connsiteY30" fmla="*/ 144966 h 2085299"/>
              <a:gd name="connsiteX31" fmla="*/ 1516586 w 5303778"/>
              <a:gd name="connsiteY31" fmla="*/ 111513 h 2085299"/>
              <a:gd name="connsiteX32" fmla="*/ 1293562 w 5303778"/>
              <a:gd name="connsiteY32" fmla="*/ 55756 h 2085299"/>
              <a:gd name="connsiteX33" fmla="*/ 869816 w 5303778"/>
              <a:gd name="connsiteY33"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713698 w 5303778"/>
              <a:gd name="connsiteY9" fmla="*/ 1170878 h 2085299"/>
              <a:gd name="connsiteX10" fmla="*/ 1516586 w 5303778"/>
              <a:gd name="connsiteY10" fmla="*/ 1393903 h 2085299"/>
              <a:gd name="connsiteX11" fmla="*/ 1761913 w 5303778"/>
              <a:gd name="connsiteY11" fmla="*/ 1494264 h 2085299"/>
              <a:gd name="connsiteX12" fmla="*/ 1929181 w 5303778"/>
              <a:gd name="connsiteY12" fmla="*/ 1572322 h 2085299"/>
              <a:gd name="connsiteX13" fmla="*/ 2074147 w 5303778"/>
              <a:gd name="connsiteY13" fmla="*/ 1628078 h 2085299"/>
              <a:gd name="connsiteX14" fmla="*/ 2241416 w 5303778"/>
              <a:gd name="connsiteY14" fmla="*/ 1717288 h 2085299"/>
              <a:gd name="connsiteX15" fmla="*/ 2564801 w 5303778"/>
              <a:gd name="connsiteY15" fmla="*/ 1862254 h 2085299"/>
              <a:gd name="connsiteX16" fmla="*/ 3267328 w 5303778"/>
              <a:gd name="connsiteY16" fmla="*/ 2029522 h 2085299"/>
              <a:gd name="connsiteX17" fmla="*/ 3445747 w 5303778"/>
              <a:gd name="connsiteY17" fmla="*/ 2074127 h 2085299"/>
              <a:gd name="connsiteX18" fmla="*/ 4215181 w 5303778"/>
              <a:gd name="connsiteY18" fmla="*/ 2062976 h 2085299"/>
              <a:gd name="connsiteX19" fmla="*/ 4638928 w 5303778"/>
              <a:gd name="connsiteY19" fmla="*/ 1984917 h 2085299"/>
              <a:gd name="connsiteX20" fmla="*/ 4906557 w 5303778"/>
              <a:gd name="connsiteY20" fmla="*/ 1795347 h 2085299"/>
              <a:gd name="connsiteX21" fmla="*/ 5073825 w 5303778"/>
              <a:gd name="connsiteY21" fmla="*/ 1561171 h 2085299"/>
              <a:gd name="connsiteX22" fmla="*/ 5196489 w 5303778"/>
              <a:gd name="connsiteY22" fmla="*/ 1382752 h 2085299"/>
              <a:gd name="connsiteX23" fmla="*/ 5263396 w 5303778"/>
              <a:gd name="connsiteY23" fmla="*/ 992459 h 2085299"/>
              <a:gd name="connsiteX24" fmla="*/ 4538567 w 5303778"/>
              <a:gd name="connsiteY24" fmla="*/ 836342 h 2085299"/>
              <a:gd name="connsiteX25" fmla="*/ 3534957 w 5303778"/>
              <a:gd name="connsiteY25" fmla="*/ 769434 h 2085299"/>
              <a:gd name="connsiteX26" fmla="*/ 2821279 w 5303778"/>
              <a:gd name="connsiteY26" fmla="*/ 657922 h 2085299"/>
              <a:gd name="connsiteX27" fmla="*/ 2241416 w 5303778"/>
              <a:gd name="connsiteY27" fmla="*/ 356839 h 2085299"/>
              <a:gd name="connsiteX28" fmla="*/ 2018391 w 5303778"/>
              <a:gd name="connsiteY28" fmla="*/ 278781 h 2085299"/>
              <a:gd name="connsiteX29" fmla="*/ 1862274 w 5303778"/>
              <a:gd name="connsiteY29" fmla="*/ 234176 h 2085299"/>
              <a:gd name="connsiteX30" fmla="*/ 1639250 w 5303778"/>
              <a:gd name="connsiteY30" fmla="*/ 144966 h 2085299"/>
              <a:gd name="connsiteX31" fmla="*/ 1516586 w 5303778"/>
              <a:gd name="connsiteY31" fmla="*/ 111513 h 2085299"/>
              <a:gd name="connsiteX32" fmla="*/ 1293562 w 5303778"/>
              <a:gd name="connsiteY32" fmla="*/ 55756 h 2085299"/>
              <a:gd name="connsiteX33" fmla="*/ 869816 w 5303778"/>
              <a:gd name="connsiteY33"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713698 w 5303778"/>
              <a:gd name="connsiteY9" fmla="*/ 1170878 h 2085299"/>
              <a:gd name="connsiteX10" fmla="*/ 1516586 w 5303778"/>
              <a:gd name="connsiteY10" fmla="*/ 1393903 h 2085299"/>
              <a:gd name="connsiteX11" fmla="*/ 1761913 w 5303778"/>
              <a:gd name="connsiteY11" fmla="*/ 1494264 h 2085299"/>
              <a:gd name="connsiteX12" fmla="*/ 1929181 w 5303778"/>
              <a:gd name="connsiteY12" fmla="*/ 1572322 h 2085299"/>
              <a:gd name="connsiteX13" fmla="*/ 2074147 w 5303778"/>
              <a:gd name="connsiteY13" fmla="*/ 1628078 h 2085299"/>
              <a:gd name="connsiteX14" fmla="*/ 2241416 w 5303778"/>
              <a:gd name="connsiteY14" fmla="*/ 1717288 h 2085299"/>
              <a:gd name="connsiteX15" fmla="*/ 2564801 w 5303778"/>
              <a:gd name="connsiteY15" fmla="*/ 1862254 h 2085299"/>
              <a:gd name="connsiteX16" fmla="*/ 3267328 w 5303778"/>
              <a:gd name="connsiteY16" fmla="*/ 2029522 h 2085299"/>
              <a:gd name="connsiteX17" fmla="*/ 3445747 w 5303778"/>
              <a:gd name="connsiteY17" fmla="*/ 2074127 h 2085299"/>
              <a:gd name="connsiteX18" fmla="*/ 4215181 w 5303778"/>
              <a:gd name="connsiteY18" fmla="*/ 2062976 h 2085299"/>
              <a:gd name="connsiteX19" fmla="*/ 4638928 w 5303778"/>
              <a:gd name="connsiteY19" fmla="*/ 1984917 h 2085299"/>
              <a:gd name="connsiteX20" fmla="*/ 4906557 w 5303778"/>
              <a:gd name="connsiteY20" fmla="*/ 1795347 h 2085299"/>
              <a:gd name="connsiteX21" fmla="*/ 5073825 w 5303778"/>
              <a:gd name="connsiteY21" fmla="*/ 1561171 h 2085299"/>
              <a:gd name="connsiteX22" fmla="*/ 5196489 w 5303778"/>
              <a:gd name="connsiteY22" fmla="*/ 1382752 h 2085299"/>
              <a:gd name="connsiteX23" fmla="*/ 5263396 w 5303778"/>
              <a:gd name="connsiteY23" fmla="*/ 992459 h 2085299"/>
              <a:gd name="connsiteX24" fmla="*/ 4538567 w 5303778"/>
              <a:gd name="connsiteY24" fmla="*/ 836342 h 2085299"/>
              <a:gd name="connsiteX25" fmla="*/ 3534957 w 5303778"/>
              <a:gd name="connsiteY25" fmla="*/ 769434 h 2085299"/>
              <a:gd name="connsiteX26" fmla="*/ 2821279 w 5303778"/>
              <a:gd name="connsiteY26" fmla="*/ 657922 h 2085299"/>
              <a:gd name="connsiteX27" fmla="*/ 2241416 w 5303778"/>
              <a:gd name="connsiteY27" fmla="*/ 356839 h 2085299"/>
              <a:gd name="connsiteX28" fmla="*/ 2018391 w 5303778"/>
              <a:gd name="connsiteY28" fmla="*/ 278781 h 2085299"/>
              <a:gd name="connsiteX29" fmla="*/ 1639250 w 5303778"/>
              <a:gd name="connsiteY29" fmla="*/ 144966 h 2085299"/>
              <a:gd name="connsiteX30" fmla="*/ 1516586 w 5303778"/>
              <a:gd name="connsiteY30" fmla="*/ 111513 h 2085299"/>
              <a:gd name="connsiteX31" fmla="*/ 1293562 w 5303778"/>
              <a:gd name="connsiteY31" fmla="*/ 55756 h 2085299"/>
              <a:gd name="connsiteX32" fmla="*/ 869816 w 5303778"/>
              <a:gd name="connsiteY32"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713698 w 5303778"/>
              <a:gd name="connsiteY9" fmla="*/ 1170878 h 2085299"/>
              <a:gd name="connsiteX10" fmla="*/ 1516586 w 5303778"/>
              <a:gd name="connsiteY10" fmla="*/ 1393903 h 2085299"/>
              <a:gd name="connsiteX11" fmla="*/ 1761913 w 5303778"/>
              <a:gd name="connsiteY11" fmla="*/ 1494264 h 2085299"/>
              <a:gd name="connsiteX12" fmla="*/ 1929181 w 5303778"/>
              <a:gd name="connsiteY12" fmla="*/ 1572322 h 2085299"/>
              <a:gd name="connsiteX13" fmla="*/ 2074147 w 5303778"/>
              <a:gd name="connsiteY13" fmla="*/ 1628078 h 2085299"/>
              <a:gd name="connsiteX14" fmla="*/ 2241416 w 5303778"/>
              <a:gd name="connsiteY14" fmla="*/ 1717288 h 2085299"/>
              <a:gd name="connsiteX15" fmla="*/ 2564801 w 5303778"/>
              <a:gd name="connsiteY15" fmla="*/ 1862254 h 2085299"/>
              <a:gd name="connsiteX16" fmla="*/ 3267328 w 5303778"/>
              <a:gd name="connsiteY16" fmla="*/ 2029522 h 2085299"/>
              <a:gd name="connsiteX17" fmla="*/ 3445747 w 5303778"/>
              <a:gd name="connsiteY17" fmla="*/ 2074127 h 2085299"/>
              <a:gd name="connsiteX18" fmla="*/ 4215181 w 5303778"/>
              <a:gd name="connsiteY18" fmla="*/ 2062976 h 2085299"/>
              <a:gd name="connsiteX19" fmla="*/ 4638928 w 5303778"/>
              <a:gd name="connsiteY19" fmla="*/ 1984917 h 2085299"/>
              <a:gd name="connsiteX20" fmla="*/ 4906557 w 5303778"/>
              <a:gd name="connsiteY20" fmla="*/ 1795347 h 2085299"/>
              <a:gd name="connsiteX21" fmla="*/ 5073825 w 5303778"/>
              <a:gd name="connsiteY21" fmla="*/ 1561171 h 2085299"/>
              <a:gd name="connsiteX22" fmla="*/ 5196489 w 5303778"/>
              <a:gd name="connsiteY22" fmla="*/ 1382752 h 2085299"/>
              <a:gd name="connsiteX23" fmla="*/ 5263396 w 5303778"/>
              <a:gd name="connsiteY23" fmla="*/ 992459 h 2085299"/>
              <a:gd name="connsiteX24" fmla="*/ 4538567 w 5303778"/>
              <a:gd name="connsiteY24" fmla="*/ 836342 h 2085299"/>
              <a:gd name="connsiteX25" fmla="*/ 3534957 w 5303778"/>
              <a:gd name="connsiteY25" fmla="*/ 769434 h 2085299"/>
              <a:gd name="connsiteX26" fmla="*/ 2821279 w 5303778"/>
              <a:gd name="connsiteY26" fmla="*/ 657922 h 2085299"/>
              <a:gd name="connsiteX27" fmla="*/ 2241416 w 5303778"/>
              <a:gd name="connsiteY27" fmla="*/ 356839 h 2085299"/>
              <a:gd name="connsiteX28" fmla="*/ 1929181 w 5303778"/>
              <a:gd name="connsiteY28" fmla="*/ 156117 h 2085299"/>
              <a:gd name="connsiteX29" fmla="*/ 1639250 w 5303778"/>
              <a:gd name="connsiteY29" fmla="*/ 144966 h 2085299"/>
              <a:gd name="connsiteX30" fmla="*/ 1516586 w 5303778"/>
              <a:gd name="connsiteY30" fmla="*/ 111513 h 2085299"/>
              <a:gd name="connsiteX31" fmla="*/ 1293562 w 5303778"/>
              <a:gd name="connsiteY31" fmla="*/ 55756 h 2085299"/>
              <a:gd name="connsiteX32" fmla="*/ 869816 w 5303778"/>
              <a:gd name="connsiteY32"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713698 w 5303778"/>
              <a:gd name="connsiteY9" fmla="*/ 1170878 h 2085299"/>
              <a:gd name="connsiteX10" fmla="*/ 1516586 w 5303778"/>
              <a:gd name="connsiteY10" fmla="*/ 1393903 h 2085299"/>
              <a:gd name="connsiteX11" fmla="*/ 1761913 w 5303778"/>
              <a:gd name="connsiteY11" fmla="*/ 1494264 h 2085299"/>
              <a:gd name="connsiteX12" fmla="*/ 1929181 w 5303778"/>
              <a:gd name="connsiteY12" fmla="*/ 1572322 h 2085299"/>
              <a:gd name="connsiteX13" fmla="*/ 2074147 w 5303778"/>
              <a:gd name="connsiteY13" fmla="*/ 1628078 h 2085299"/>
              <a:gd name="connsiteX14" fmla="*/ 2241416 w 5303778"/>
              <a:gd name="connsiteY14" fmla="*/ 1717288 h 2085299"/>
              <a:gd name="connsiteX15" fmla="*/ 2564801 w 5303778"/>
              <a:gd name="connsiteY15" fmla="*/ 1862254 h 2085299"/>
              <a:gd name="connsiteX16" fmla="*/ 3267328 w 5303778"/>
              <a:gd name="connsiteY16" fmla="*/ 2029522 h 2085299"/>
              <a:gd name="connsiteX17" fmla="*/ 3445747 w 5303778"/>
              <a:gd name="connsiteY17" fmla="*/ 2074127 h 2085299"/>
              <a:gd name="connsiteX18" fmla="*/ 4215181 w 5303778"/>
              <a:gd name="connsiteY18" fmla="*/ 2062976 h 2085299"/>
              <a:gd name="connsiteX19" fmla="*/ 4638928 w 5303778"/>
              <a:gd name="connsiteY19" fmla="*/ 1984917 h 2085299"/>
              <a:gd name="connsiteX20" fmla="*/ 4906557 w 5303778"/>
              <a:gd name="connsiteY20" fmla="*/ 1795347 h 2085299"/>
              <a:gd name="connsiteX21" fmla="*/ 5073825 w 5303778"/>
              <a:gd name="connsiteY21" fmla="*/ 1561171 h 2085299"/>
              <a:gd name="connsiteX22" fmla="*/ 5196489 w 5303778"/>
              <a:gd name="connsiteY22" fmla="*/ 1382752 h 2085299"/>
              <a:gd name="connsiteX23" fmla="*/ 5263396 w 5303778"/>
              <a:gd name="connsiteY23" fmla="*/ 992459 h 2085299"/>
              <a:gd name="connsiteX24" fmla="*/ 4538567 w 5303778"/>
              <a:gd name="connsiteY24" fmla="*/ 836342 h 2085299"/>
              <a:gd name="connsiteX25" fmla="*/ 3534957 w 5303778"/>
              <a:gd name="connsiteY25" fmla="*/ 769434 h 2085299"/>
              <a:gd name="connsiteX26" fmla="*/ 2821279 w 5303778"/>
              <a:gd name="connsiteY26" fmla="*/ 657922 h 2085299"/>
              <a:gd name="connsiteX27" fmla="*/ 2241416 w 5303778"/>
              <a:gd name="connsiteY27" fmla="*/ 356839 h 2085299"/>
              <a:gd name="connsiteX28" fmla="*/ 1929181 w 5303778"/>
              <a:gd name="connsiteY28" fmla="*/ 156117 h 2085299"/>
              <a:gd name="connsiteX29" fmla="*/ 1516586 w 5303778"/>
              <a:gd name="connsiteY29" fmla="*/ 111513 h 2085299"/>
              <a:gd name="connsiteX30" fmla="*/ 1293562 w 5303778"/>
              <a:gd name="connsiteY30" fmla="*/ 55756 h 2085299"/>
              <a:gd name="connsiteX31" fmla="*/ 869816 w 5303778"/>
              <a:gd name="connsiteY31"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713698 w 5303778"/>
              <a:gd name="connsiteY9" fmla="*/ 1170878 h 2085299"/>
              <a:gd name="connsiteX10" fmla="*/ 1516586 w 5303778"/>
              <a:gd name="connsiteY10" fmla="*/ 1393903 h 2085299"/>
              <a:gd name="connsiteX11" fmla="*/ 1761913 w 5303778"/>
              <a:gd name="connsiteY11" fmla="*/ 1494264 h 2085299"/>
              <a:gd name="connsiteX12" fmla="*/ 1929181 w 5303778"/>
              <a:gd name="connsiteY12" fmla="*/ 1572322 h 2085299"/>
              <a:gd name="connsiteX13" fmla="*/ 2074147 w 5303778"/>
              <a:gd name="connsiteY13" fmla="*/ 1628078 h 2085299"/>
              <a:gd name="connsiteX14" fmla="*/ 2241416 w 5303778"/>
              <a:gd name="connsiteY14" fmla="*/ 1717288 h 2085299"/>
              <a:gd name="connsiteX15" fmla="*/ 2564801 w 5303778"/>
              <a:gd name="connsiteY15" fmla="*/ 1862254 h 2085299"/>
              <a:gd name="connsiteX16" fmla="*/ 3267328 w 5303778"/>
              <a:gd name="connsiteY16" fmla="*/ 2029522 h 2085299"/>
              <a:gd name="connsiteX17" fmla="*/ 3445747 w 5303778"/>
              <a:gd name="connsiteY17" fmla="*/ 2074127 h 2085299"/>
              <a:gd name="connsiteX18" fmla="*/ 4215181 w 5303778"/>
              <a:gd name="connsiteY18" fmla="*/ 2062976 h 2085299"/>
              <a:gd name="connsiteX19" fmla="*/ 4638928 w 5303778"/>
              <a:gd name="connsiteY19" fmla="*/ 1984917 h 2085299"/>
              <a:gd name="connsiteX20" fmla="*/ 4906557 w 5303778"/>
              <a:gd name="connsiteY20" fmla="*/ 1795347 h 2085299"/>
              <a:gd name="connsiteX21" fmla="*/ 5073825 w 5303778"/>
              <a:gd name="connsiteY21" fmla="*/ 1561171 h 2085299"/>
              <a:gd name="connsiteX22" fmla="*/ 5196489 w 5303778"/>
              <a:gd name="connsiteY22" fmla="*/ 1382752 h 2085299"/>
              <a:gd name="connsiteX23" fmla="*/ 5263396 w 5303778"/>
              <a:gd name="connsiteY23" fmla="*/ 992459 h 2085299"/>
              <a:gd name="connsiteX24" fmla="*/ 4538567 w 5303778"/>
              <a:gd name="connsiteY24" fmla="*/ 836342 h 2085299"/>
              <a:gd name="connsiteX25" fmla="*/ 3534957 w 5303778"/>
              <a:gd name="connsiteY25" fmla="*/ 769434 h 2085299"/>
              <a:gd name="connsiteX26" fmla="*/ 2821279 w 5303778"/>
              <a:gd name="connsiteY26" fmla="*/ 657922 h 2085299"/>
              <a:gd name="connsiteX27" fmla="*/ 2241416 w 5303778"/>
              <a:gd name="connsiteY27" fmla="*/ 356839 h 2085299"/>
              <a:gd name="connsiteX28" fmla="*/ 1929181 w 5303778"/>
              <a:gd name="connsiteY28" fmla="*/ 156117 h 2085299"/>
              <a:gd name="connsiteX29" fmla="*/ 1516586 w 5303778"/>
              <a:gd name="connsiteY29" fmla="*/ 111513 h 2085299"/>
              <a:gd name="connsiteX30" fmla="*/ 1293562 w 5303778"/>
              <a:gd name="connsiteY30" fmla="*/ 55756 h 2085299"/>
              <a:gd name="connsiteX31" fmla="*/ 869816 w 5303778"/>
              <a:gd name="connsiteY31"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713698 w 5303778"/>
              <a:gd name="connsiteY9" fmla="*/ 1170878 h 2085299"/>
              <a:gd name="connsiteX10" fmla="*/ 1516586 w 5303778"/>
              <a:gd name="connsiteY10" fmla="*/ 1393903 h 2085299"/>
              <a:gd name="connsiteX11" fmla="*/ 1761913 w 5303778"/>
              <a:gd name="connsiteY11" fmla="*/ 1494264 h 2085299"/>
              <a:gd name="connsiteX12" fmla="*/ 1929181 w 5303778"/>
              <a:gd name="connsiteY12" fmla="*/ 1572322 h 2085299"/>
              <a:gd name="connsiteX13" fmla="*/ 2074147 w 5303778"/>
              <a:gd name="connsiteY13" fmla="*/ 1628078 h 2085299"/>
              <a:gd name="connsiteX14" fmla="*/ 2241416 w 5303778"/>
              <a:gd name="connsiteY14" fmla="*/ 1717288 h 2085299"/>
              <a:gd name="connsiteX15" fmla="*/ 2564801 w 5303778"/>
              <a:gd name="connsiteY15" fmla="*/ 1862254 h 2085299"/>
              <a:gd name="connsiteX16" fmla="*/ 3267328 w 5303778"/>
              <a:gd name="connsiteY16" fmla="*/ 2029522 h 2085299"/>
              <a:gd name="connsiteX17" fmla="*/ 3445747 w 5303778"/>
              <a:gd name="connsiteY17" fmla="*/ 2074127 h 2085299"/>
              <a:gd name="connsiteX18" fmla="*/ 4215181 w 5303778"/>
              <a:gd name="connsiteY18" fmla="*/ 2062976 h 2085299"/>
              <a:gd name="connsiteX19" fmla="*/ 4638928 w 5303778"/>
              <a:gd name="connsiteY19" fmla="*/ 1984917 h 2085299"/>
              <a:gd name="connsiteX20" fmla="*/ 4906557 w 5303778"/>
              <a:gd name="connsiteY20" fmla="*/ 1795347 h 2085299"/>
              <a:gd name="connsiteX21" fmla="*/ 5073825 w 5303778"/>
              <a:gd name="connsiteY21" fmla="*/ 1561171 h 2085299"/>
              <a:gd name="connsiteX22" fmla="*/ 5196489 w 5303778"/>
              <a:gd name="connsiteY22" fmla="*/ 1382752 h 2085299"/>
              <a:gd name="connsiteX23" fmla="*/ 5263396 w 5303778"/>
              <a:gd name="connsiteY23" fmla="*/ 992459 h 2085299"/>
              <a:gd name="connsiteX24" fmla="*/ 4538567 w 5303778"/>
              <a:gd name="connsiteY24" fmla="*/ 836342 h 2085299"/>
              <a:gd name="connsiteX25" fmla="*/ 3534957 w 5303778"/>
              <a:gd name="connsiteY25" fmla="*/ 769434 h 2085299"/>
              <a:gd name="connsiteX26" fmla="*/ 2821279 w 5303778"/>
              <a:gd name="connsiteY26" fmla="*/ 657922 h 2085299"/>
              <a:gd name="connsiteX27" fmla="*/ 2241416 w 5303778"/>
              <a:gd name="connsiteY27" fmla="*/ 356839 h 2085299"/>
              <a:gd name="connsiteX28" fmla="*/ 1929181 w 5303778"/>
              <a:gd name="connsiteY28" fmla="*/ 156117 h 2085299"/>
              <a:gd name="connsiteX29" fmla="*/ 1516586 w 5303778"/>
              <a:gd name="connsiteY29" fmla="*/ 78059 h 2085299"/>
              <a:gd name="connsiteX30" fmla="*/ 1293562 w 5303778"/>
              <a:gd name="connsiteY30" fmla="*/ 55756 h 2085299"/>
              <a:gd name="connsiteX31" fmla="*/ 869816 w 5303778"/>
              <a:gd name="connsiteY31" fmla="*/ 0 h 2085299"/>
              <a:gd name="connsiteX0" fmla="*/ 869816 w 5303778"/>
              <a:gd name="connsiteY0" fmla="*/ 0 h 2085299"/>
              <a:gd name="connsiteX1" fmla="*/ 869816 w 5303778"/>
              <a:gd name="connsiteY1" fmla="*/ 0 h 2085299"/>
              <a:gd name="connsiteX2" fmla="*/ 368011 w 5303778"/>
              <a:gd name="connsiteY2" fmla="*/ 33454 h 2085299"/>
              <a:gd name="connsiteX3" fmla="*/ 122684 w 5303778"/>
              <a:gd name="connsiteY3" fmla="*/ 78059 h 2085299"/>
              <a:gd name="connsiteX4" fmla="*/ 22323 w 5303778"/>
              <a:gd name="connsiteY4" fmla="*/ 200722 h 2085299"/>
              <a:gd name="connsiteX5" fmla="*/ 20 w 5303778"/>
              <a:gd name="connsiteY5" fmla="*/ 356839 h 2085299"/>
              <a:gd name="connsiteX6" fmla="*/ 22323 w 5303778"/>
              <a:gd name="connsiteY6" fmla="*/ 635620 h 2085299"/>
              <a:gd name="connsiteX7" fmla="*/ 78079 w 5303778"/>
              <a:gd name="connsiteY7" fmla="*/ 702527 h 2085299"/>
              <a:gd name="connsiteX8" fmla="*/ 278801 w 5303778"/>
              <a:gd name="connsiteY8" fmla="*/ 892098 h 2085299"/>
              <a:gd name="connsiteX9" fmla="*/ 713698 w 5303778"/>
              <a:gd name="connsiteY9" fmla="*/ 1170878 h 2085299"/>
              <a:gd name="connsiteX10" fmla="*/ 1516586 w 5303778"/>
              <a:gd name="connsiteY10" fmla="*/ 1393903 h 2085299"/>
              <a:gd name="connsiteX11" fmla="*/ 1761913 w 5303778"/>
              <a:gd name="connsiteY11" fmla="*/ 1494264 h 2085299"/>
              <a:gd name="connsiteX12" fmla="*/ 1929181 w 5303778"/>
              <a:gd name="connsiteY12" fmla="*/ 1572322 h 2085299"/>
              <a:gd name="connsiteX13" fmla="*/ 2074147 w 5303778"/>
              <a:gd name="connsiteY13" fmla="*/ 1628078 h 2085299"/>
              <a:gd name="connsiteX14" fmla="*/ 2241416 w 5303778"/>
              <a:gd name="connsiteY14" fmla="*/ 1717288 h 2085299"/>
              <a:gd name="connsiteX15" fmla="*/ 2564801 w 5303778"/>
              <a:gd name="connsiteY15" fmla="*/ 1862254 h 2085299"/>
              <a:gd name="connsiteX16" fmla="*/ 3267328 w 5303778"/>
              <a:gd name="connsiteY16" fmla="*/ 2029522 h 2085299"/>
              <a:gd name="connsiteX17" fmla="*/ 3445747 w 5303778"/>
              <a:gd name="connsiteY17" fmla="*/ 2074127 h 2085299"/>
              <a:gd name="connsiteX18" fmla="*/ 4215181 w 5303778"/>
              <a:gd name="connsiteY18" fmla="*/ 2062976 h 2085299"/>
              <a:gd name="connsiteX19" fmla="*/ 4638928 w 5303778"/>
              <a:gd name="connsiteY19" fmla="*/ 1984917 h 2085299"/>
              <a:gd name="connsiteX20" fmla="*/ 4906557 w 5303778"/>
              <a:gd name="connsiteY20" fmla="*/ 1795347 h 2085299"/>
              <a:gd name="connsiteX21" fmla="*/ 5073825 w 5303778"/>
              <a:gd name="connsiteY21" fmla="*/ 1561171 h 2085299"/>
              <a:gd name="connsiteX22" fmla="*/ 5196489 w 5303778"/>
              <a:gd name="connsiteY22" fmla="*/ 1382752 h 2085299"/>
              <a:gd name="connsiteX23" fmla="*/ 5263396 w 5303778"/>
              <a:gd name="connsiteY23" fmla="*/ 992459 h 2085299"/>
              <a:gd name="connsiteX24" fmla="*/ 4538567 w 5303778"/>
              <a:gd name="connsiteY24" fmla="*/ 836342 h 2085299"/>
              <a:gd name="connsiteX25" fmla="*/ 3534957 w 5303778"/>
              <a:gd name="connsiteY25" fmla="*/ 769434 h 2085299"/>
              <a:gd name="connsiteX26" fmla="*/ 2821279 w 5303778"/>
              <a:gd name="connsiteY26" fmla="*/ 657922 h 2085299"/>
              <a:gd name="connsiteX27" fmla="*/ 2241416 w 5303778"/>
              <a:gd name="connsiteY27" fmla="*/ 356839 h 2085299"/>
              <a:gd name="connsiteX28" fmla="*/ 1929181 w 5303778"/>
              <a:gd name="connsiteY28" fmla="*/ 156117 h 2085299"/>
              <a:gd name="connsiteX29" fmla="*/ 1516586 w 5303778"/>
              <a:gd name="connsiteY29" fmla="*/ 78059 h 2085299"/>
              <a:gd name="connsiteX30" fmla="*/ 869816 w 5303778"/>
              <a:gd name="connsiteY30" fmla="*/ 0 h 208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03778" h="2085299">
                <a:moveTo>
                  <a:pt x="869816" y="0"/>
                </a:moveTo>
                <a:lnTo>
                  <a:pt x="869816" y="0"/>
                </a:lnTo>
                <a:cubicBezTo>
                  <a:pt x="702548" y="11151"/>
                  <a:pt x="532779" y="2560"/>
                  <a:pt x="368011" y="33454"/>
                </a:cubicBezTo>
                <a:cubicBezTo>
                  <a:pt x="167368" y="71075"/>
                  <a:pt x="249277" y="56960"/>
                  <a:pt x="122684" y="78059"/>
                </a:cubicBezTo>
                <a:cubicBezTo>
                  <a:pt x="25163" y="175580"/>
                  <a:pt x="46773" y="127373"/>
                  <a:pt x="22323" y="200722"/>
                </a:cubicBezTo>
                <a:cubicBezTo>
                  <a:pt x="17315" y="230769"/>
                  <a:pt x="-695" y="333230"/>
                  <a:pt x="20" y="356839"/>
                </a:cubicBezTo>
                <a:cubicBezTo>
                  <a:pt x="2844" y="450020"/>
                  <a:pt x="1789" y="544686"/>
                  <a:pt x="22323" y="635620"/>
                </a:cubicBezTo>
                <a:cubicBezTo>
                  <a:pt x="28717" y="663938"/>
                  <a:pt x="61205" y="678903"/>
                  <a:pt x="78079" y="702527"/>
                </a:cubicBezTo>
                <a:cubicBezTo>
                  <a:pt x="176970" y="840975"/>
                  <a:pt x="172864" y="814039"/>
                  <a:pt x="278801" y="892098"/>
                </a:cubicBezTo>
                <a:cubicBezTo>
                  <a:pt x="384738" y="970157"/>
                  <a:pt x="507401" y="1087244"/>
                  <a:pt x="713698" y="1170878"/>
                </a:cubicBezTo>
                <a:cubicBezTo>
                  <a:pt x="919995" y="1254512"/>
                  <a:pt x="1341884" y="1340005"/>
                  <a:pt x="1516586" y="1393903"/>
                </a:cubicBezTo>
                <a:cubicBezTo>
                  <a:pt x="1691289" y="1447801"/>
                  <a:pt x="1681848" y="1456901"/>
                  <a:pt x="1761913" y="1494264"/>
                </a:cubicBezTo>
                <a:cubicBezTo>
                  <a:pt x="1817669" y="1520283"/>
                  <a:pt x="1872627" y="1548085"/>
                  <a:pt x="1929181" y="1572322"/>
                </a:cubicBezTo>
                <a:cubicBezTo>
                  <a:pt x="1976768" y="1592716"/>
                  <a:pt x="2026668" y="1607435"/>
                  <a:pt x="2074147" y="1628078"/>
                </a:cubicBezTo>
                <a:cubicBezTo>
                  <a:pt x="2236957" y="1698865"/>
                  <a:pt x="2159640" y="1678259"/>
                  <a:pt x="2241416" y="1717288"/>
                </a:cubicBezTo>
                <a:cubicBezTo>
                  <a:pt x="2323192" y="1756317"/>
                  <a:pt x="2393816" y="1810215"/>
                  <a:pt x="2564801" y="1862254"/>
                </a:cubicBezTo>
                <a:cubicBezTo>
                  <a:pt x="2735786" y="1914293"/>
                  <a:pt x="3120504" y="1994210"/>
                  <a:pt x="3267328" y="2029522"/>
                </a:cubicBezTo>
                <a:cubicBezTo>
                  <a:pt x="3326801" y="2044390"/>
                  <a:pt x="3384996" y="2065917"/>
                  <a:pt x="3445747" y="2074127"/>
                </a:cubicBezTo>
                <a:cubicBezTo>
                  <a:pt x="3654083" y="2102280"/>
                  <a:pt x="4068490" y="2069088"/>
                  <a:pt x="4215181" y="2062976"/>
                </a:cubicBezTo>
                <a:cubicBezTo>
                  <a:pt x="4579953" y="2002181"/>
                  <a:pt x="4440043" y="2034639"/>
                  <a:pt x="4638928" y="1984917"/>
                </a:cubicBezTo>
                <a:cubicBezTo>
                  <a:pt x="4737071" y="1921412"/>
                  <a:pt x="4834074" y="1865971"/>
                  <a:pt x="4906557" y="1795347"/>
                </a:cubicBezTo>
                <a:cubicBezTo>
                  <a:pt x="4979040" y="1724723"/>
                  <a:pt x="5025503" y="1629937"/>
                  <a:pt x="5073825" y="1561171"/>
                </a:cubicBezTo>
                <a:cubicBezTo>
                  <a:pt x="5122147" y="1492405"/>
                  <a:pt x="5164894" y="1477537"/>
                  <a:pt x="5196489" y="1382752"/>
                </a:cubicBezTo>
                <a:cubicBezTo>
                  <a:pt x="5228084" y="1287967"/>
                  <a:pt x="5373050" y="1083527"/>
                  <a:pt x="5263396" y="992459"/>
                </a:cubicBezTo>
                <a:cubicBezTo>
                  <a:pt x="5153742" y="901391"/>
                  <a:pt x="4826640" y="873513"/>
                  <a:pt x="4538567" y="836342"/>
                </a:cubicBezTo>
                <a:cubicBezTo>
                  <a:pt x="4250494" y="799171"/>
                  <a:pt x="3821172" y="799171"/>
                  <a:pt x="3534957" y="769434"/>
                </a:cubicBezTo>
                <a:cubicBezTo>
                  <a:pt x="3248742" y="739697"/>
                  <a:pt x="3036869" y="726688"/>
                  <a:pt x="2821279" y="657922"/>
                </a:cubicBezTo>
                <a:cubicBezTo>
                  <a:pt x="2605689" y="589156"/>
                  <a:pt x="2390099" y="440473"/>
                  <a:pt x="2241416" y="356839"/>
                </a:cubicBezTo>
                <a:cubicBezTo>
                  <a:pt x="2092733" y="273205"/>
                  <a:pt x="2049986" y="202580"/>
                  <a:pt x="1929181" y="156117"/>
                </a:cubicBezTo>
                <a:cubicBezTo>
                  <a:pt x="1808376" y="109654"/>
                  <a:pt x="1693147" y="104079"/>
                  <a:pt x="1516586" y="78059"/>
                </a:cubicBezTo>
                <a:cubicBezTo>
                  <a:pt x="1340025" y="52040"/>
                  <a:pt x="977611" y="13010"/>
                  <a:pt x="869816" y="0"/>
                </a:cubicBezTo>
                <a:close/>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B4FC9B5-864F-101C-E7A2-C5C39AC46CCF}"/>
              </a:ext>
            </a:extLst>
          </p:cNvPr>
          <p:cNvSpPr/>
          <p:nvPr/>
        </p:nvSpPr>
        <p:spPr>
          <a:xfrm>
            <a:off x="613279" y="2420841"/>
            <a:ext cx="10965442" cy="41123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3186D37-C82E-9B27-1A47-9FF93951A560}"/>
              </a:ext>
            </a:extLst>
          </p:cNvPr>
          <p:cNvSpPr txBox="1"/>
          <p:nvPr/>
        </p:nvSpPr>
        <p:spPr>
          <a:xfrm>
            <a:off x="6177253" y="1059107"/>
            <a:ext cx="2226998" cy="1508105"/>
          </a:xfrm>
          <a:prstGeom prst="rect">
            <a:avLst/>
          </a:prstGeom>
          <a:noFill/>
        </p:spPr>
        <p:txBody>
          <a:bodyPr wrap="square">
            <a:spAutoFit/>
          </a:bodyPr>
          <a:lstStyle/>
          <a:p>
            <a:r>
              <a:rPr lang="en-US" sz="2000" dirty="0"/>
              <a:t>MD_Metadata</a:t>
            </a:r>
          </a:p>
          <a:p>
            <a:pPr lvl="1"/>
            <a:r>
              <a:rPr lang="en-US" dirty="0"/>
              <a:t>Identifier</a:t>
            </a:r>
          </a:p>
          <a:p>
            <a:pPr lvl="1"/>
            <a:r>
              <a:rPr lang="en-US" dirty="0"/>
              <a:t>Standard name</a:t>
            </a:r>
          </a:p>
          <a:p>
            <a:pPr lvl="1"/>
            <a:r>
              <a:rPr lang="en-US" dirty="0"/>
              <a:t>Dates</a:t>
            </a:r>
          </a:p>
          <a:p>
            <a:pPr lvl="1"/>
            <a:r>
              <a:rPr lang="en-US" dirty="0"/>
              <a:t>Responsibilities</a:t>
            </a:r>
          </a:p>
        </p:txBody>
      </p:sp>
    </p:spTree>
    <p:extLst>
      <p:ext uri="{BB962C8B-B14F-4D97-AF65-F5344CB8AC3E}">
        <p14:creationId xmlns:p14="http://schemas.microsoft.com/office/powerpoint/2010/main" val="181351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animBg="1"/>
      <p:bldP spid="11"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1D8B-0C37-EBF7-7F4F-E9529E842FFC}"/>
              </a:ext>
            </a:extLst>
          </p:cNvPr>
          <p:cNvSpPr>
            <a:spLocks noGrp="1"/>
          </p:cNvSpPr>
          <p:nvPr>
            <p:ph type="title"/>
          </p:nvPr>
        </p:nvSpPr>
        <p:spPr>
          <a:xfrm>
            <a:off x="217507" y="569204"/>
            <a:ext cx="6952727" cy="834898"/>
          </a:xfrm>
        </p:spPr>
        <p:txBody>
          <a:bodyPr>
            <a:normAutofit fontScale="90000"/>
          </a:bodyPr>
          <a:lstStyle/>
          <a:p>
            <a:r>
              <a:rPr lang="en-US" sz="5400" b="1" dirty="0">
                <a:solidFill>
                  <a:srgbClr val="E36C09"/>
                </a:solidFill>
                <a:latin typeface="Cambria"/>
              </a:rPr>
              <a:t>Resource Description</a:t>
            </a:r>
          </a:p>
        </p:txBody>
      </p:sp>
      <p:sp>
        <p:nvSpPr>
          <p:cNvPr id="3" name="Content Placeholder 2">
            <a:extLst>
              <a:ext uri="{FF2B5EF4-FFF2-40B4-BE49-F238E27FC236}">
                <a16:creationId xmlns:a16="http://schemas.microsoft.com/office/drawing/2014/main" id="{A41F793E-83D5-1CD3-E7FE-8A7CD3F79103}"/>
              </a:ext>
            </a:extLst>
          </p:cNvPr>
          <p:cNvSpPr>
            <a:spLocks noGrp="1"/>
          </p:cNvSpPr>
          <p:nvPr>
            <p:ph idx="1"/>
          </p:nvPr>
        </p:nvSpPr>
        <p:spPr>
          <a:xfrm>
            <a:off x="550819" y="1804469"/>
            <a:ext cx="6286104" cy="2326581"/>
          </a:xfrm>
        </p:spPr>
        <p:txBody>
          <a:bodyPr>
            <a:normAutofit/>
          </a:bodyPr>
          <a:lstStyle/>
          <a:p>
            <a:pPr marL="457200" indent="-4572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Resource identifier, title, abstract, authors, dates, keywords</a:t>
            </a:r>
          </a:p>
          <a:p>
            <a:pPr marL="457200" indent="-457200">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Times New Roman" panose="02020603050405020304" pitchFamily="18" charset="0"/>
              </a:rPr>
              <a:t>Spatial and temporal extent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indent="-4572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Access and usage constraints</a:t>
            </a:r>
          </a:p>
          <a:p>
            <a:pPr marL="457200" indent="-457200">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Times New Roman" panose="02020603050405020304" pitchFamily="18" charset="0"/>
              </a:rPr>
              <a:t>Provenance: acquisition, lineage, sources</a:t>
            </a:r>
          </a:p>
          <a:p>
            <a:pPr marL="457200" indent="-4572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quality</a:t>
            </a:r>
          </a:p>
          <a:p>
            <a:pPr marL="457200" indent="-457200">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Times New Roman" panose="02020603050405020304" pitchFamily="18" charset="0"/>
              </a:rPr>
              <a:t>Distribution information</a:t>
            </a:r>
          </a:p>
        </p:txBody>
      </p:sp>
      <p:pic>
        <p:nvPicPr>
          <p:cNvPr id="5" name="Picture 4">
            <a:extLst>
              <a:ext uri="{FF2B5EF4-FFF2-40B4-BE49-F238E27FC236}">
                <a16:creationId xmlns:a16="http://schemas.microsoft.com/office/drawing/2014/main" id="{EBDBBAB4-DB61-65D4-015E-0DCECA06621A}"/>
              </a:ext>
            </a:extLst>
          </p:cNvPr>
          <p:cNvPicPr>
            <a:picLocks noChangeAspect="1"/>
          </p:cNvPicPr>
          <p:nvPr/>
        </p:nvPicPr>
        <p:blipFill>
          <a:blip r:embed="rId2"/>
          <a:stretch>
            <a:fillRect/>
          </a:stretch>
        </p:blipFill>
        <p:spPr>
          <a:xfrm>
            <a:off x="7170234" y="569204"/>
            <a:ext cx="5021765" cy="6288795"/>
          </a:xfrm>
          <a:prstGeom prst="rect">
            <a:avLst/>
          </a:prstGeom>
        </p:spPr>
      </p:pic>
    </p:spTree>
    <p:extLst>
      <p:ext uri="{BB962C8B-B14F-4D97-AF65-F5344CB8AC3E}">
        <p14:creationId xmlns:p14="http://schemas.microsoft.com/office/powerpoint/2010/main" val="1971845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10AE55-592C-C5E7-3D19-C813502365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35950" y="1499644"/>
            <a:ext cx="4495133" cy="4381077"/>
          </a:xfrm>
          <a:prstGeom prst="rect">
            <a:avLst/>
          </a:prstGeom>
        </p:spPr>
      </p:pic>
      <p:sp>
        <p:nvSpPr>
          <p:cNvPr id="2" name="Title 1">
            <a:extLst>
              <a:ext uri="{FF2B5EF4-FFF2-40B4-BE49-F238E27FC236}">
                <a16:creationId xmlns:a16="http://schemas.microsoft.com/office/drawing/2014/main" id="{1E83017C-5D23-5522-8AFD-581960664581}"/>
              </a:ext>
            </a:extLst>
          </p:cNvPr>
          <p:cNvSpPr>
            <a:spLocks noGrp="1"/>
          </p:cNvSpPr>
          <p:nvPr>
            <p:ph type="title"/>
          </p:nvPr>
        </p:nvSpPr>
        <p:spPr>
          <a:xfrm>
            <a:off x="646111" y="452718"/>
            <a:ext cx="9404723" cy="862735"/>
          </a:xfrm>
        </p:spPr>
        <p:txBody>
          <a:bodyPr>
            <a:normAutofit fontScale="90000"/>
          </a:bodyPr>
          <a:lstStyle/>
          <a:p>
            <a:pPr algn="l"/>
            <a:r>
              <a:rPr lang="en-US" sz="5400" b="1" dirty="0">
                <a:solidFill>
                  <a:srgbClr val="E36C09"/>
                </a:solidFill>
                <a:latin typeface="Cambria"/>
              </a:rPr>
              <a:t>Distribution</a:t>
            </a:r>
          </a:p>
        </p:txBody>
      </p:sp>
      <p:sp>
        <p:nvSpPr>
          <p:cNvPr id="3" name="Content Placeholder 2">
            <a:extLst>
              <a:ext uri="{FF2B5EF4-FFF2-40B4-BE49-F238E27FC236}">
                <a16:creationId xmlns:a16="http://schemas.microsoft.com/office/drawing/2014/main" id="{3DB07F78-14DE-9315-BB34-9BA7797ADB52}"/>
              </a:ext>
            </a:extLst>
          </p:cNvPr>
          <p:cNvSpPr>
            <a:spLocks noGrp="1"/>
          </p:cNvSpPr>
          <p:nvPr>
            <p:ph idx="1"/>
          </p:nvPr>
        </p:nvSpPr>
        <p:spPr>
          <a:xfrm>
            <a:off x="460917" y="1419356"/>
            <a:ext cx="5445762" cy="1905740"/>
          </a:xfrm>
        </p:spPr>
        <p:txBody>
          <a:bodyPr>
            <a:normAutofit/>
          </a:bodyPr>
          <a:lstStyle/>
          <a:p>
            <a:pPr marL="457200" indent="-457200">
              <a:buFont typeface="Arial" panose="020B0604020202020204" pitchFamily="34" charset="0"/>
              <a:buChar char="•"/>
            </a:pPr>
            <a:r>
              <a:rPr lang="en-US" sz="1800" b="1" dirty="0"/>
              <a:t>File format</a:t>
            </a:r>
          </a:p>
          <a:p>
            <a:pPr marL="457200" indent="-457200">
              <a:buFont typeface="Arial" panose="020B0604020202020204" pitchFamily="34" charset="0"/>
              <a:buChar char="•"/>
            </a:pPr>
            <a:r>
              <a:rPr lang="en-US" sz="1800" b="1" dirty="0" err="1"/>
              <a:t>OnlineResource</a:t>
            </a:r>
            <a:r>
              <a:rPr lang="en-US" sz="1800" b="1" dirty="0"/>
              <a:t> </a:t>
            </a:r>
            <a:r>
              <a:rPr lang="en-US" sz="1800" dirty="0"/>
              <a:t>-- information about accessing the resource: link function, profile, description</a:t>
            </a:r>
          </a:p>
          <a:p>
            <a:pPr marL="457200" indent="-457200"/>
            <a:r>
              <a:rPr lang="en-US" sz="1800" b="1" dirty="0" err="1"/>
              <a:t>ResponsibleParty</a:t>
            </a:r>
            <a:r>
              <a:rPr lang="en-US" sz="1800" dirty="0"/>
              <a:t>– distributor point of contact, etc.</a:t>
            </a:r>
          </a:p>
          <a:p>
            <a:pPr marL="457200" indent="-457200">
              <a:buFont typeface="Arial" panose="020B0604020202020204" pitchFamily="34" charset="0"/>
              <a:buChar char="•"/>
            </a:pPr>
            <a:r>
              <a:rPr lang="en-US" sz="1800" b="1" dirty="0" err="1"/>
              <a:t>SpatialRepresentation</a:t>
            </a:r>
            <a:r>
              <a:rPr lang="en-US" sz="1800" dirty="0"/>
              <a:t> map projection, resolution apply to individual distributions</a:t>
            </a:r>
          </a:p>
          <a:p>
            <a:endParaRPr lang="en-US" sz="1800" dirty="0"/>
          </a:p>
        </p:txBody>
      </p:sp>
      <p:sp>
        <p:nvSpPr>
          <p:cNvPr id="4" name="TextBox 3">
            <a:extLst>
              <a:ext uri="{FF2B5EF4-FFF2-40B4-BE49-F238E27FC236}">
                <a16:creationId xmlns:a16="http://schemas.microsoft.com/office/drawing/2014/main" id="{F7F380C3-1BBB-C0C6-4AF7-74EF080CCC10}"/>
              </a:ext>
            </a:extLst>
          </p:cNvPr>
          <p:cNvSpPr txBox="1"/>
          <p:nvPr/>
        </p:nvSpPr>
        <p:spPr>
          <a:xfrm>
            <a:off x="5348472" y="714808"/>
            <a:ext cx="6663489" cy="338554"/>
          </a:xfrm>
          <a:prstGeom prst="rect">
            <a:avLst/>
          </a:prstGeom>
          <a:noFill/>
        </p:spPr>
        <p:txBody>
          <a:bodyPr wrap="square" rtlCol="0">
            <a:spAutoFit/>
          </a:bodyPr>
          <a:lstStyle/>
          <a:p>
            <a:r>
              <a:rPr lang="en-US" sz="1600" dirty="0">
                <a:solidFill>
                  <a:schemeClr val="accent2">
                    <a:lumMod val="75000"/>
                  </a:schemeClr>
                </a:solidFill>
              </a:rPr>
              <a:t>how to get the described resource in a useful representation</a:t>
            </a:r>
          </a:p>
        </p:txBody>
      </p:sp>
      <p:pic>
        <p:nvPicPr>
          <p:cNvPr id="6" name="Picture 5">
            <a:extLst>
              <a:ext uri="{FF2B5EF4-FFF2-40B4-BE49-F238E27FC236}">
                <a16:creationId xmlns:a16="http://schemas.microsoft.com/office/drawing/2014/main" id="{4CFF64BE-E8CB-07B4-07FE-0EF91E76AD2C}"/>
              </a:ext>
            </a:extLst>
          </p:cNvPr>
          <p:cNvPicPr>
            <a:picLocks noChangeAspect="1"/>
          </p:cNvPicPr>
          <p:nvPr/>
        </p:nvPicPr>
        <p:blipFill>
          <a:blip r:embed="rId3"/>
          <a:stretch>
            <a:fillRect/>
          </a:stretch>
        </p:blipFill>
        <p:spPr>
          <a:xfrm>
            <a:off x="646111" y="3429000"/>
            <a:ext cx="6750397" cy="3264068"/>
          </a:xfrm>
          <a:prstGeom prst="rect">
            <a:avLst/>
          </a:prstGeom>
        </p:spPr>
      </p:pic>
    </p:spTree>
    <p:extLst>
      <p:ext uri="{BB962C8B-B14F-4D97-AF65-F5344CB8AC3E}">
        <p14:creationId xmlns:p14="http://schemas.microsoft.com/office/powerpoint/2010/main" val="3831550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6">
            <a:extLst>
              <a:ext uri="{FF2B5EF4-FFF2-40B4-BE49-F238E27FC236}">
                <a16:creationId xmlns:a16="http://schemas.microsoft.com/office/drawing/2014/main" id="{2B7F642C-6BD8-48B2-A751-D06EC9F769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41" t="8992" r="4397" b="29351"/>
          <a:stretch/>
        </p:blipFill>
        <p:spPr>
          <a:xfrm>
            <a:off x="143933" y="5240671"/>
            <a:ext cx="3074484" cy="1529884"/>
          </a:xfrm>
          <a:prstGeom prst="rect">
            <a:avLst/>
          </a:prstGeom>
        </p:spPr>
      </p:pic>
      <p:pic>
        <p:nvPicPr>
          <p:cNvPr id="35" name="Picture 9">
            <a:extLst>
              <a:ext uri="{FF2B5EF4-FFF2-40B4-BE49-F238E27FC236}">
                <a16:creationId xmlns:a16="http://schemas.microsoft.com/office/drawing/2014/main" id="{2D93CC8F-8284-4A38-BF33-1FA97D4CE4F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37" b="15505"/>
          <a:stretch/>
        </p:blipFill>
        <p:spPr>
          <a:xfrm>
            <a:off x="3251848" y="4054529"/>
            <a:ext cx="8676799" cy="2716026"/>
          </a:xfrm>
          <a:prstGeom prst="rect">
            <a:avLst/>
          </a:prstGeom>
        </p:spPr>
      </p:pic>
      <p:sp>
        <p:nvSpPr>
          <p:cNvPr id="39" name="文本框 38">
            <a:extLst>
              <a:ext uri="{FF2B5EF4-FFF2-40B4-BE49-F238E27FC236}">
                <a16:creationId xmlns:a16="http://schemas.microsoft.com/office/drawing/2014/main" id="{D3B70DF0-EC13-49B7-B3EA-C1F4BAED836F}"/>
              </a:ext>
            </a:extLst>
          </p:cNvPr>
          <p:cNvSpPr txBox="1"/>
          <p:nvPr/>
        </p:nvSpPr>
        <p:spPr>
          <a:xfrm>
            <a:off x="3218417" y="2070349"/>
            <a:ext cx="8786209" cy="584775"/>
          </a:xfrm>
          <a:prstGeom prst="rect">
            <a:avLst/>
          </a:prstGeom>
          <a:noFill/>
        </p:spPr>
        <p:txBody>
          <a:bodyPr wrap="square" rtlCol="0" anchor="t">
            <a:spAutoFit/>
          </a:bodyPr>
          <a:lstStyle/>
          <a:p>
            <a:r>
              <a:rPr lang="en-US" altLang="zh-CN" sz="1600" b="1" i="1" dirty="0">
                <a:solidFill>
                  <a:srgbClr val="00B050"/>
                </a:solidFill>
                <a:cs typeface="Times New Roman Bold Italic" panose="02020603050405020304" charset="0"/>
              </a:rPr>
              <a:t>VISION</a:t>
            </a:r>
          </a:p>
          <a:p>
            <a:r>
              <a:rPr lang="en-US" altLang="zh-CN" sz="1600" i="1" dirty="0">
                <a:solidFill>
                  <a:srgbClr val="0070C0"/>
                </a:solidFill>
                <a:cs typeface="Times New Roman Bold Italic" panose="02020603050405020304" charset="0"/>
              </a:rPr>
              <a:t>To t</a:t>
            </a:r>
            <a:r>
              <a:rPr lang="zh-CN" altLang="en-US" sz="1600" i="1" dirty="0">
                <a:solidFill>
                  <a:srgbClr val="0070C0"/>
                </a:solidFill>
                <a:cs typeface="Times New Roman Bold Italic" panose="02020603050405020304" charset="0"/>
              </a:rPr>
              <a:t>ransform the Earth sciences by fostering a deep-time data-driven research paradigm.</a:t>
            </a:r>
          </a:p>
        </p:txBody>
      </p:sp>
      <p:sp>
        <p:nvSpPr>
          <p:cNvPr id="6" name="矩形 5">
            <a:extLst>
              <a:ext uri="{FF2B5EF4-FFF2-40B4-BE49-F238E27FC236}">
                <a16:creationId xmlns:a16="http://schemas.microsoft.com/office/drawing/2014/main" id="{8BE04F6D-1D4A-41AD-8B1C-D3F0BD70AC42}"/>
              </a:ext>
            </a:extLst>
          </p:cNvPr>
          <p:cNvSpPr/>
          <p:nvPr/>
        </p:nvSpPr>
        <p:spPr>
          <a:xfrm>
            <a:off x="3218417" y="1281983"/>
            <a:ext cx="8637231" cy="830997"/>
          </a:xfrm>
          <a:prstGeom prst="rect">
            <a:avLst/>
          </a:prstGeom>
        </p:spPr>
        <p:txBody>
          <a:bodyPr wrap="square">
            <a:spAutoFit/>
          </a:bodyPr>
          <a:lstStyle/>
          <a:p>
            <a:r>
              <a:rPr lang="en-US" altLang="zh-CN" sz="1600" b="1" i="1" dirty="0">
                <a:solidFill>
                  <a:srgbClr val="00B050"/>
                </a:solidFill>
                <a:cs typeface="Times New Roman Bold Italic" panose="02020603050405020304" charset="0"/>
              </a:rPr>
              <a:t>MOSSION  </a:t>
            </a:r>
          </a:p>
          <a:p>
            <a:r>
              <a:rPr lang="en-US" altLang="zh-CN" sz="1600" i="1" dirty="0">
                <a:solidFill>
                  <a:srgbClr val="0070C0"/>
                </a:solidFill>
                <a:cs typeface="Times New Roman Bold Italic" panose="02020603050405020304" charset="0"/>
              </a:rPr>
              <a:t>To harmonize and integrate deep-time Earth data, share global geoscience knowledge, and advance geoscience understanding and research.</a:t>
            </a:r>
            <a:endParaRPr lang="zh-CN" altLang="en-US" sz="1600" i="1" dirty="0">
              <a:solidFill>
                <a:srgbClr val="0070C0"/>
              </a:solidFill>
              <a:cs typeface="Times New Roman Bold Italic" panose="02020603050405020304" charset="0"/>
            </a:endParaRPr>
          </a:p>
        </p:txBody>
      </p:sp>
      <p:pic>
        <p:nvPicPr>
          <p:cNvPr id="38" name="图片 37">
            <a:extLst>
              <a:ext uri="{FF2B5EF4-FFF2-40B4-BE49-F238E27FC236}">
                <a16:creationId xmlns:a16="http://schemas.microsoft.com/office/drawing/2014/main" id="{78896C88-D63E-448C-BB99-D9778A04768A}"/>
              </a:ext>
            </a:extLst>
          </p:cNvPr>
          <p:cNvPicPr>
            <a:picLocks noChangeAspect="1"/>
          </p:cNvPicPr>
          <p:nvPr/>
        </p:nvPicPr>
        <p:blipFill rotWithShape="1">
          <a:blip r:embed="rId5"/>
          <a:srcRect l="9864"/>
          <a:stretch/>
        </p:blipFill>
        <p:spPr>
          <a:xfrm>
            <a:off x="143933" y="1494156"/>
            <a:ext cx="3001380" cy="3062458"/>
          </a:xfrm>
          <a:prstGeom prst="rect">
            <a:avLst/>
          </a:prstGeom>
        </p:spPr>
      </p:pic>
      <p:sp>
        <p:nvSpPr>
          <p:cNvPr id="40" name="矩形 39">
            <a:extLst>
              <a:ext uri="{FF2B5EF4-FFF2-40B4-BE49-F238E27FC236}">
                <a16:creationId xmlns:a16="http://schemas.microsoft.com/office/drawing/2014/main" id="{4DBDBB57-339B-458C-B0FD-AC6B49008D02}"/>
              </a:ext>
            </a:extLst>
          </p:cNvPr>
          <p:cNvSpPr/>
          <p:nvPr/>
        </p:nvSpPr>
        <p:spPr>
          <a:xfrm>
            <a:off x="504727" y="4490999"/>
            <a:ext cx="2279791" cy="377026"/>
          </a:xfrm>
          <a:prstGeom prst="rect">
            <a:avLst/>
          </a:prstGeom>
        </p:spPr>
        <p:txBody>
          <a:bodyPr wrap="none">
            <a:spAutoFit/>
          </a:bodyPr>
          <a:lstStyle/>
          <a:p>
            <a:r>
              <a:rPr lang="en-US" altLang="zh-CN" sz="1050" b="1" i="1" dirty="0">
                <a:solidFill>
                  <a:schemeClr val="bg1">
                    <a:lumMod val="65000"/>
                  </a:schemeClr>
                </a:solidFill>
                <a:latin typeface="Times New Roman Bold Italic" panose="02020603050405020304" charset="0"/>
                <a:cs typeface="Times New Roman Bold Italic" panose="02020603050405020304" charset="0"/>
              </a:rPr>
              <a:t>Schematic diagram of DDE system, </a:t>
            </a:r>
          </a:p>
          <a:p>
            <a:r>
              <a:rPr lang="en-US" altLang="zh-CN" sz="800" b="1" i="1" dirty="0">
                <a:solidFill>
                  <a:schemeClr val="bg1">
                    <a:lumMod val="65000"/>
                  </a:schemeClr>
                </a:solidFill>
                <a:latin typeface="Times New Roman Bold Italic" panose="02020603050405020304" charset="0"/>
                <a:cs typeface="Times New Roman Bold Italic" panose="02020603050405020304" charset="0"/>
              </a:rPr>
              <a:t>form Wang et al., 2021,</a:t>
            </a:r>
            <a:r>
              <a:rPr lang="en-US" altLang="zh-CN" sz="800" b="1" i="1" dirty="0">
                <a:solidFill>
                  <a:schemeClr val="bg1">
                    <a:lumMod val="65000"/>
                  </a:schemeClr>
                </a:solidFill>
                <a:latin typeface="Times New Roman" panose="02020603050405020304" pitchFamily="18" charset="0"/>
                <a:cs typeface="Times New Roman" panose="02020603050405020304" pitchFamily="18" charset="0"/>
              </a:rPr>
              <a:t> National  Science Review</a:t>
            </a:r>
            <a:endParaRPr lang="en-US" altLang="zh-CN" sz="800" b="1" i="1" dirty="0">
              <a:solidFill>
                <a:schemeClr val="bg1">
                  <a:lumMod val="65000"/>
                </a:schemeClr>
              </a:solidFill>
              <a:latin typeface="Times New Roman Bold Italic" panose="02020603050405020304" charset="0"/>
              <a:cs typeface="Times New Roman Bold Italic" panose="02020603050405020304" charset="0"/>
            </a:endParaRPr>
          </a:p>
        </p:txBody>
      </p:sp>
      <p:pic>
        <p:nvPicPr>
          <p:cNvPr id="33" name="图片 4">
            <a:extLst>
              <a:ext uri="{FF2B5EF4-FFF2-40B4-BE49-F238E27FC236}">
                <a16:creationId xmlns:a16="http://schemas.microsoft.com/office/drawing/2014/main" id="{A64F7CF9-6095-4261-9D73-C085E1B2AA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08086" y="11792"/>
            <a:ext cx="10819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9C87B7A-D739-FE39-2A04-8897C3B13C92}"/>
              </a:ext>
            </a:extLst>
          </p:cNvPr>
          <p:cNvSpPr txBox="1"/>
          <p:nvPr/>
        </p:nvSpPr>
        <p:spPr>
          <a:xfrm>
            <a:off x="504727" y="907657"/>
            <a:ext cx="6285814" cy="523220"/>
          </a:xfrm>
          <a:prstGeom prst="rect">
            <a:avLst/>
          </a:prstGeom>
          <a:noFill/>
        </p:spPr>
        <p:txBody>
          <a:bodyPr wrap="square">
            <a:spAutoFit/>
          </a:bodyPr>
          <a:lstStyle/>
          <a:p>
            <a:r>
              <a:rPr lang="en-US" altLang="zh-CN" sz="2800" b="1" i="1" dirty="0">
                <a:solidFill>
                  <a:srgbClr val="C00000"/>
                </a:solidFill>
                <a:cs typeface="Times New Roman Bold Italic" panose="02020603050405020304" charset="0"/>
              </a:rPr>
              <a:t>What is DDE?  </a:t>
            </a:r>
          </a:p>
        </p:txBody>
      </p:sp>
      <p:sp>
        <p:nvSpPr>
          <p:cNvPr id="7" name="TextBox 6">
            <a:extLst>
              <a:ext uri="{FF2B5EF4-FFF2-40B4-BE49-F238E27FC236}">
                <a16:creationId xmlns:a16="http://schemas.microsoft.com/office/drawing/2014/main" id="{7191E169-88C6-9AE4-1AAA-EB6F6539770B}"/>
              </a:ext>
            </a:extLst>
          </p:cNvPr>
          <p:cNvSpPr txBox="1"/>
          <p:nvPr/>
        </p:nvSpPr>
        <p:spPr>
          <a:xfrm>
            <a:off x="3204603" y="896306"/>
            <a:ext cx="8854247" cy="400110"/>
          </a:xfrm>
          <a:prstGeom prst="rect">
            <a:avLst/>
          </a:prstGeom>
          <a:noFill/>
        </p:spPr>
        <p:txBody>
          <a:bodyPr wrap="square">
            <a:spAutoFit/>
          </a:bodyPr>
          <a:lstStyle/>
          <a:p>
            <a:r>
              <a:rPr lang="en-US" altLang="zh-CN" sz="2000" b="1" dirty="0">
                <a:solidFill>
                  <a:srgbClr val="C00000"/>
                </a:solidFill>
                <a:cs typeface="Times New Roman Bold Italic" panose="02020603050405020304" charset="0"/>
              </a:rPr>
              <a:t>Deep-time Digital Earth  </a:t>
            </a:r>
            <a:r>
              <a:rPr lang="en-US" altLang="zh-CN" sz="1600" b="1" i="1" dirty="0">
                <a:solidFill>
                  <a:schemeClr val="accent3">
                    <a:lumMod val="50000"/>
                  </a:schemeClr>
                </a:solidFill>
                <a:cs typeface="Times New Roman Bold Italic" panose="02020603050405020304" charset="0"/>
              </a:rPr>
              <a:t>the first IUGS recognized International Big Science Program up to 2028</a:t>
            </a:r>
            <a:r>
              <a:rPr lang="en-US" altLang="zh-CN" sz="1600" i="1" dirty="0">
                <a:solidFill>
                  <a:srgbClr val="00B050"/>
                </a:solidFill>
                <a:cs typeface="Times New Roman Bold Italic" panose="02020603050405020304" charset="0"/>
              </a:rPr>
              <a:t>.   </a:t>
            </a:r>
            <a:endParaRPr lang="en-US" altLang="zh-CN" sz="1800" i="1" dirty="0">
              <a:solidFill>
                <a:srgbClr val="00B050"/>
              </a:solidFill>
              <a:cs typeface="Times New Roman Bold Italic" panose="02020603050405020304" charset="0"/>
            </a:endParaRPr>
          </a:p>
        </p:txBody>
      </p:sp>
      <p:sp>
        <p:nvSpPr>
          <p:cNvPr id="9" name="TextBox 8">
            <a:extLst>
              <a:ext uri="{FF2B5EF4-FFF2-40B4-BE49-F238E27FC236}">
                <a16:creationId xmlns:a16="http://schemas.microsoft.com/office/drawing/2014/main" id="{FA8B4007-6EE6-3097-0B39-A4BB1AF3DA63}"/>
              </a:ext>
            </a:extLst>
          </p:cNvPr>
          <p:cNvSpPr txBox="1"/>
          <p:nvPr/>
        </p:nvSpPr>
        <p:spPr>
          <a:xfrm>
            <a:off x="6023992" y="6508813"/>
            <a:ext cx="5354802" cy="307777"/>
          </a:xfrm>
          <a:prstGeom prst="rect">
            <a:avLst/>
          </a:prstGeom>
          <a:noFill/>
        </p:spPr>
        <p:txBody>
          <a:bodyPr wrap="square">
            <a:spAutoFit/>
          </a:bodyPr>
          <a:lstStyle/>
          <a:p>
            <a:r>
              <a:rPr lang="en-US" altLang="zh-CN" sz="1400" dirty="0">
                <a:solidFill>
                  <a:srgbClr val="0000FF"/>
                </a:solidFill>
                <a:latin typeface="Cambria" panose="02040503050406030204" pitchFamily="18" charset="0"/>
                <a:cs typeface="Times New Roman" panose="02020603050405020304" pitchFamily="18" charset="0"/>
              </a:rPr>
              <a:t>DDE Kick Off Meeting 26-28 Feb. 2019 , Beijing</a:t>
            </a:r>
            <a:endParaRPr lang="en-US" sz="1400" dirty="0">
              <a:solidFill>
                <a:srgbClr val="0000FF"/>
              </a:solidFill>
              <a:latin typeface="Cambria" panose="02040503050406030204" pitchFamily="18" charset="0"/>
            </a:endParaRPr>
          </a:p>
        </p:txBody>
      </p:sp>
      <p:sp>
        <p:nvSpPr>
          <p:cNvPr id="23" name="Rectangle 3">
            <a:extLst>
              <a:ext uri="{FF2B5EF4-FFF2-40B4-BE49-F238E27FC236}">
                <a16:creationId xmlns:a16="http://schemas.microsoft.com/office/drawing/2014/main" id="{762FAFF3-616A-4452-B8C9-1381B618000B}"/>
              </a:ext>
            </a:extLst>
          </p:cNvPr>
          <p:cNvSpPr/>
          <p:nvPr/>
        </p:nvSpPr>
        <p:spPr>
          <a:xfrm>
            <a:off x="-9911" y="692696"/>
            <a:ext cx="12201911" cy="45719"/>
          </a:xfrm>
          <a:prstGeom prst="rect">
            <a:avLst/>
          </a:prstGeom>
          <a:gradFill flip="none" rotWithShape="0">
            <a:gsLst>
              <a:gs pos="100000">
                <a:srgbClr val="7030A0"/>
              </a:gs>
              <a:gs pos="0">
                <a:schemeClr val="bg2">
                  <a:tint val="90000"/>
                  <a:satMod val="92000"/>
                  <a:lumMod val="120000"/>
                  <a:alpha val="85000"/>
                </a:schemeClr>
              </a:gs>
              <a:gs pos="100000">
                <a:srgbClr val="66FFFF"/>
              </a:gs>
            </a:gsLst>
            <a:lin ang="10800000" scaled="0"/>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0C95B9D8-37DC-A341-C4FF-5DDBC040D980}"/>
              </a:ext>
            </a:extLst>
          </p:cNvPr>
          <p:cNvSpPr txBox="1"/>
          <p:nvPr/>
        </p:nvSpPr>
        <p:spPr>
          <a:xfrm>
            <a:off x="85422" y="-171285"/>
            <a:ext cx="9618958" cy="1015663"/>
          </a:xfrm>
          <a:prstGeom prst="rect">
            <a:avLst/>
          </a:prstGeom>
          <a:noFill/>
        </p:spPr>
        <p:txBody>
          <a:bodyPr wrap="square">
            <a:spAutoFit/>
          </a:bodyPr>
          <a:lstStyle/>
          <a:p>
            <a:r>
              <a:rPr lang="en-US" altLang="zh-CN" sz="6000" b="1" dirty="0">
                <a:solidFill>
                  <a:schemeClr val="accent6">
                    <a:lumMod val="75000"/>
                  </a:schemeClr>
                </a:solidFill>
                <a:latin typeface="Cambria" panose="02040503050406030204" pitchFamily="18" charset="0"/>
                <a:ea typeface="华文细黑" panose="02010600040101010101" pitchFamily="2" charset="-122"/>
              </a:rPr>
              <a:t>1. </a:t>
            </a:r>
            <a:r>
              <a:rPr lang="en-US" altLang="zh-CN" sz="2800" b="1" dirty="0">
                <a:solidFill>
                  <a:schemeClr val="accent6">
                    <a:lumMod val="75000"/>
                  </a:schemeClr>
                </a:solidFill>
                <a:latin typeface="Cambria" panose="02040503050406030204" pitchFamily="18" charset="0"/>
                <a:ea typeface="华文细黑" panose="02010600040101010101" pitchFamily="2" charset="-122"/>
              </a:rPr>
              <a:t>Why DDE geoscience metadata ? </a:t>
            </a:r>
          </a:p>
        </p:txBody>
      </p:sp>
      <p:grpSp>
        <p:nvGrpSpPr>
          <p:cNvPr id="13" name="Group 12">
            <a:extLst>
              <a:ext uri="{FF2B5EF4-FFF2-40B4-BE49-F238E27FC236}">
                <a16:creationId xmlns:a16="http://schemas.microsoft.com/office/drawing/2014/main" id="{379C63E0-FCAA-00E9-7019-26B462F26CFF}"/>
              </a:ext>
            </a:extLst>
          </p:cNvPr>
          <p:cNvGrpSpPr/>
          <p:nvPr/>
        </p:nvGrpSpPr>
        <p:grpSpPr>
          <a:xfrm>
            <a:off x="3238288" y="2860469"/>
            <a:ext cx="8617360" cy="1125009"/>
            <a:chOff x="3238288" y="2860469"/>
            <a:chExt cx="8617360" cy="1125009"/>
          </a:xfrm>
        </p:grpSpPr>
        <p:grpSp>
          <p:nvGrpSpPr>
            <p:cNvPr id="12" name="Group 11">
              <a:extLst>
                <a:ext uri="{FF2B5EF4-FFF2-40B4-BE49-F238E27FC236}">
                  <a16:creationId xmlns:a16="http://schemas.microsoft.com/office/drawing/2014/main" id="{A4044DD6-7422-B5F4-6BFE-63AB329CBB3C}"/>
                </a:ext>
              </a:extLst>
            </p:cNvPr>
            <p:cNvGrpSpPr/>
            <p:nvPr/>
          </p:nvGrpSpPr>
          <p:grpSpPr>
            <a:xfrm>
              <a:off x="7088068" y="2860469"/>
              <a:ext cx="4767580" cy="1125009"/>
              <a:chOff x="7237046" y="2854501"/>
              <a:chExt cx="4767580" cy="1125009"/>
            </a:xfrm>
          </p:grpSpPr>
          <p:pic>
            <p:nvPicPr>
              <p:cNvPr id="2" name="Picture 1">
                <a:extLst>
                  <a:ext uri="{FF2B5EF4-FFF2-40B4-BE49-F238E27FC236}">
                    <a16:creationId xmlns:a16="http://schemas.microsoft.com/office/drawing/2014/main" id="{8D1129A0-A902-3FE7-28E7-C1A540580B7B}"/>
                  </a:ext>
                </a:extLst>
              </p:cNvPr>
              <p:cNvPicPr>
                <a:picLocks noChangeAspect="1"/>
              </p:cNvPicPr>
              <p:nvPr/>
            </p:nvPicPr>
            <p:blipFill rotWithShape="1">
              <a:blip r:embed="rId7"/>
              <a:srcRect l="7300" t="17451" r="5148" b="8001"/>
              <a:stretch/>
            </p:blipFill>
            <p:spPr>
              <a:xfrm>
                <a:off x="7237046" y="2862771"/>
                <a:ext cx="2046244" cy="1116739"/>
              </a:xfrm>
              <a:prstGeom prst="rect">
                <a:avLst/>
              </a:prstGeom>
            </p:spPr>
          </p:pic>
          <p:pic>
            <p:nvPicPr>
              <p:cNvPr id="3" name="图片 2">
                <a:extLst>
                  <a:ext uri="{FF2B5EF4-FFF2-40B4-BE49-F238E27FC236}">
                    <a16:creationId xmlns:a16="http://schemas.microsoft.com/office/drawing/2014/main" id="{E1F94762-2408-EBEE-5B91-4B8A2BF0B487}"/>
                  </a:ext>
                </a:extLst>
              </p:cNvPr>
              <p:cNvPicPr>
                <a:picLocks noChangeAspect="1"/>
              </p:cNvPicPr>
              <p:nvPr/>
            </p:nvPicPr>
            <p:blipFill rotWithShape="1">
              <a:blip r:embed="rId8"/>
              <a:srcRect t="3645" r="26307" b="56175"/>
              <a:stretch/>
            </p:blipFill>
            <p:spPr>
              <a:xfrm>
                <a:off x="9287067" y="2854501"/>
                <a:ext cx="2717559" cy="1125009"/>
              </a:xfrm>
              <a:prstGeom prst="rect">
                <a:avLst/>
              </a:prstGeom>
            </p:spPr>
          </p:pic>
        </p:grpSp>
        <p:sp>
          <p:nvSpPr>
            <p:cNvPr id="11" name="TextBox 10">
              <a:extLst>
                <a:ext uri="{FF2B5EF4-FFF2-40B4-BE49-F238E27FC236}">
                  <a16:creationId xmlns:a16="http://schemas.microsoft.com/office/drawing/2014/main" id="{E93C1363-BD43-77B4-614C-A5830754F0AE}"/>
                </a:ext>
              </a:extLst>
            </p:cNvPr>
            <p:cNvSpPr txBox="1"/>
            <p:nvPr/>
          </p:nvSpPr>
          <p:spPr>
            <a:xfrm>
              <a:off x="3238288" y="2917347"/>
              <a:ext cx="4153856" cy="369332"/>
            </a:xfrm>
            <a:prstGeom prst="rect">
              <a:avLst/>
            </a:prstGeom>
            <a:noFill/>
          </p:spPr>
          <p:txBody>
            <a:bodyPr wrap="square">
              <a:spAutoFit/>
            </a:bodyPr>
            <a:lstStyle/>
            <a:p>
              <a:r>
                <a:rPr lang="en-US" altLang="zh-CN" sz="1800" b="1" i="1" dirty="0">
                  <a:solidFill>
                    <a:schemeClr val="accent2"/>
                  </a:solidFill>
                  <a:cs typeface="Times New Roman Bold Italic" panose="02020603050405020304" charset="0"/>
                </a:rPr>
                <a:t>The way forward: </a:t>
              </a:r>
              <a:r>
                <a:rPr lang="en-US" altLang="zh-CN" sz="1800" b="1" i="1" dirty="0">
                  <a:solidFill>
                    <a:srgbClr val="00B050"/>
                  </a:solidFill>
                  <a:cs typeface="Times New Roman Bold Italic" panose="02020603050405020304" charset="0"/>
                </a:rPr>
                <a:t>FAIR + Open Science</a:t>
              </a:r>
            </a:p>
          </p:txBody>
        </p:sp>
      </p:grpSp>
      <p:sp>
        <p:nvSpPr>
          <p:cNvPr id="15" name="Title 1">
            <a:extLst>
              <a:ext uri="{FF2B5EF4-FFF2-40B4-BE49-F238E27FC236}">
                <a16:creationId xmlns:a16="http://schemas.microsoft.com/office/drawing/2014/main" id="{D5106D28-4367-070F-2F9E-0ACAD00265DA}"/>
              </a:ext>
            </a:extLst>
          </p:cNvPr>
          <p:cNvSpPr txBox="1">
            <a:spLocks/>
          </p:cNvSpPr>
          <p:nvPr/>
        </p:nvSpPr>
        <p:spPr>
          <a:xfrm>
            <a:off x="3171172" y="3355041"/>
            <a:ext cx="3284868" cy="56207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0000"/>
                </a:solidFill>
              </a:rPr>
              <a:t> </a:t>
            </a:r>
            <a:r>
              <a:rPr lang="en-US" sz="2400" b="1" dirty="0">
                <a:solidFill>
                  <a:srgbClr val="FF0000"/>
                </a:solidFill>
                <a:latin typeface="Cambria" panose="02040503050406030204" pitchFamily="18" charset="0"/>
                <a:ea typeface="Cambria" panose="02040503050406030204" pitchFamily="18" charset="0"/>
              </a:rPr>
              <a:t>Metadata is import !</a:t>
            </a:r>
            <a:endParaRPr lang="en-US" sz="2800" b="1"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082452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9EA703-1F0B-C3CC-4B40-8DD75217C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81292" y="822050"/>
            <a:ext cx="5231757" cy="4195481"/>
          </a:xfrm>
          <a:prstGeom prst="rect">
            <a:avLst/>
          </a:prstGeom>
        </p:spPr>
      </p:pic>
      <p:pic>
        <p:nvPicPr>
          <p:cNvPr id="7" name="Picture 6">
            <a:extLst>
              <a:ext uri="{FF2B5EF4-FFF2-40B4-BE49-F238E27FC236}">
                <a16:creationId xmlns:a16="http://schemas.microsoft.com/office/drawing/2014/main" id="{82029E75-1499-AC1C-349B-947A59099B4D}"/>
              </a:ext>
            </a:extLst>
          </p:cNvPr>
          <p:cNvPicPr>
            <a:picLocks noChangeAspect="1"/>
          </p:cNvPicPr>
          <p:nvPr/>
        </p:nvPicPr>
        <p:blipFill rotWithShape="1">
          <a:blip r:embed="rId3"/>
          <a:srcRect b="46624"/>
          <a:stretch/>
        </p:blipFill>
        <p:spPr>
          <a:xfrm>
            <a:off x="543387" y="5224231"/>
            <a:ext cx="5639090" cy="1633769"/>
          </a:xfrm>
          <a:prstGeom prst="rect">
            <a:avLst/>
          </a:prstGeom>
        </p:spPr>
      </p:pic>
      <p:sp>
        <p:nvSpPr>
          <p:cNvPr id="2" name="Title 1">
            <a:extLst>
              <a:ext uri="{FF2B5EF4-FFF2-40B4-BE49-F238E27FC236}">
                <a16:creationId xmlns:a16="http://schemas.microsoft.com/office/drawing/2014/main" id="{97EB40B3-0980-E72B-7C01-A558144193EC}"/>
              </a:ext>
            </a:extLst>
          </p:cNvPr>
          <p:cNvSpPr>
            <a:spLocks noGrp="1"/>
          </p:cNvSpPr>
          <p:nvPr>
            <p:ph type="title"/>
          </p:nvPr>
        </p:nvSpPr>
        <p:spPr>
          <a:xfrm>
            <a:off x="291344" y="452718"/>
            <a:ext cx="6289948" cy="738664"/>
          </a:xfrm>
        </p:spPr>
        <p:txBody>
          <a:bodyPr>
            <a:noAutofit/>
          </a:bodyPr>
          <a:lstStyle/>
          <a:p>
            <a:r>
              <a:rPr lang="en-US" sz="5400" b="1" dirty="0">
                <a:solidFill>
                  <a:srgbClr val="E36C09"/>
                </a:solidFill>
                <a:latin typeface="Cambria"/>
              </a:rPr>
              <a:t>Service description</a:t>
            </a:r>
          </a:p>
        </p:txBody>
      </p:sp>
      <p:sp>
        <p:nvSpPr>
          <p:cNvPr id="3" name="Content Placeholder 2">
            <a:extLst>
              <a:ext uri="{FF2B5EF4-FFF2-40B4-BE49-F238E27FC236}">
                <a16:creationId xmlns:a16="http://schemas.microsoft.com/office/drawing/2014/main" id="{4F2CCDEF-8971-2331-8620-540C4EFC1466}"/>
              </a:ext>
            </a:extLst>
          </p:cNvPr>
          <p:cNvSpPr>
            <a:spLocks noGrp="1"/>
          </p:cNvSpPr>
          <p:nvPr>
            <p:ph idx="1"/>
          </p:nvPr>
        </p:nvSpPr>
        <p:spPr>
          <a:xfrm>
            <a:off x="646111" y="1423639"/>
            <a:ext cx="5162692" cy="4195481"/>
          </a:xfrm>
        </p:spPr>
        <p:txBody>
          <a:bodyPr>
            <a:normAutofit/>
          </a:bodyPr>
          <a:lstStyle/>
          <a:p>
            <a:r>
              <a:rPr lang="en-US" sz="2000" kern="100" dirty="0" err="1">
                <a:latin typeface="Calibri" panose="020F0502020204030204" pitchFamily="34" charset="0"/>
                <a:ea typeface="Calibri" panose="020F0502020204030204" pitchFamily="34" charset="0"/>
                <a:cs typeface="Times New Roman" panose="02020603050405020304" pitchFamily="18" charset="0"/>
              </a:rPr>
              <a:t>serviceType</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r>
              <a:rPr lang="en-US" sz="2000" kern="100" dirty="0">
                <a:latin typeface="Calibri" panose="020F0502020204030204" pitchFamily="34" charset="0"/>
                <a:ea typeface="Calibri" panose="020F0502020204030204" pitchFamily="34" charset="0"/>
                <a:cs typeface="Times New Roman" panose="02020603050405020304" pitchFamily="18" charset="0"/>
              </a:rPr>
              <a:t>operations</a:t>
            </a:r>
          </a:p>
          <a:p>
            <a:pPr lvl="1"/>
            <a:r>
              <a:rPr lang="en-US" sz="1600" kern="100" dirty="0">
                <a:latin typeface="Calibri" panose="020F0502020204030204" pitchFamily="34" charset="0"/>
                <a:ea typeface="Calibri" panose="020F0502020204030204" pitchFamily="34" charset="0"/>
                <a:cs typeface="Times New Roman" panose="02020603050405020304" pitchFamily="18" charset="0"/>
              </a:rPr>
              <a:t>What can the service do</a:t>
            </a:r>
          </a:p>
          <a:p>
            <a:r>
              <a:rPr lang="en-US" sz="2000" kern="100" dirty="0" err="1">
                <a:latin typeface="Calibri" panose="020F0502020204030204" pitchFamily="34" charset="0"/>
                <a:ea typeface="Calibri" panose="020F0502020204030204" pitchFamily="34" charset="0"/>
                <a:cs typeface="Times New Roman" panose="02020603050405020304" pitchFamily="18" charset="0"/>
              </a:rPr>
              <a:t>operatedDataset</a:t>
            </a:r>
            <a:r>
              <a:rPr lang="en-US" sz="2000" kern="100" dirty="0">
                <a:latin typeface="Calibri" panose="020F0502020204030204" pitchFamily="34" charset="0"/>
                <a:ea typeface="Calibri" panose="020F0502020204030204" pitchFamily="34" charset="0"/>
                <a:cs typeface="Times New Roman" panose="02020603050405020304" pitchFamily="18" charset="0"/>
              </a:rPr>
              <a:t> </a:t>
            </a:r>
          </a:p>
          <a:p>
            <a:pPr lvl="1"/>
            <a:r>
              <a:rPr lang="en-US" sz="1600" kern="100" dirty="0">
                <a:latin typeface="Calibri" panose="020F0502020204030204" pitchFamily="34" charset="0"/>
                <a:ea typeface="Calibri" panose="020F0502020204030204" pitchFamily="34" charset="0"/>
                <a:cs typeface="Times New Roman" panose="02020603050405020304" pitchFamily="18" charset="0"/>
              </a:rPr>
              <a:t>If the service is tightly coupled to a particular dataset, describe that dataset</a:t>
            </a:r>
          </a:p>
          <a:p>
            <a:r>
              <a:rPr lang="en-US" sz="2000" kern="100" dirty="0" err="1">
                <a:latin typeface="Calibri" panose="020F0502020204030204" pitchFamily="34" charset="0"/>
                <a:ea typeface="Calibri" panose="020F0502020204030204" pitchFamily="34" charset="0"/>
                <a:cs typeface="Times New Roman" panose="02020603050405020304" pitchFamily="18" charset="0"/>
              </a:rPr>
              <a:t>accessProperties</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r>
              <a:rPr lang="en-US" sz="2000" kern="100" dirty="0" err="1">
                <a:latin typeface="Calibri" panose="020F0502020204030204" pitchFamily="34" charset="0"/>
                <a:ea typeface="Calibri" panose="020F0502020204030204" pitchFamily="34" charset="0"/>
                <a:cs typeface="Times New Roman" panose="02020603050405020304" pitchFamily="18" charset="0"/>
              </a:rPr>
              <a:t>endpointDescription</a:t>
            </a:r>
            <a:r>
              <a:rPr lang="en-US" sz="2000" kern="100" dirty="0">
                <a:latin typeface="Calibri" panose="020F0502020204030204" pitchFamily="34" charset="0"/>
                <a:ea typeface="Calibri" panose="020F0502020204030204" pitchFamily="34" charset="0"/>
                <a:cs typeface="Times New Roman" panose="02020603050405020304" pitchFamily="18" charset="0"/>
              </a:rPr>
              <a:t>  </a:t>
            </a:r>
          </a:p>
          <a:p>
            <a:pPr lvl="1"/>
            <a:r>
              <a:rPr lang="en-US" sz="1600" kern="100" dirty="0">
                <a:latin typeface="Calibri" panose="020F0502020204030204" pitchFamily="34" charset="0"/>
                <a:ea typeface="Calibri" panose="020F0502020204030204" pitchFamily="34" charset="0"/>
                <a:cs typeface="Times New Roman" panose="02020603050405020304" pitchFamily="18" charset="0"/>
              </a:rPr>
              <a:t>Link to a service description document that is defined as part of the service protocol, e.g. </a:t>
            </a:r>
            <a:r>
              <a:rPr lang="en-US" sz="1600" kern="100" dirty="0" err="1">
                <a:latin typeface="Calibri" panose="020F0502020204030204" pitchFamily="34" charset="0"/>
                <a:ea typeface="Calibri" panose="020F0502020204030204" pitchFamily="34" charset="0"/>
                <a:cs typeface="Times New Roman" panose="02020603050405020304" pitchFamily="18" charset="0"/>
              </a:rPr>
              <a:t>OpenAPI</a:t>
            </a:r>
            <a:r>
              <a:rPr lang="en-US" sz="1600" kern="100" dirty="0">
                <a:latin typeface="Calibri" panose="020F0502020204030204" pitchFamily="34" charset="0"/>
                <a:ea typeface="Calibri" panose="020F0502020204030204" pitchFamily="34" charset="0"/>
                <a:cs typeface="Times New Roman" panose="02020603050405020304" pitchFamily="18" charset="0"/>
              </a:rPr>
              <a:t>, or OGC </a:t>
            </a:r>
            <a:r>
              <a:rPr lang="en-US" sz="1600" kern="100" dirty="0" err="1">
                <a:latin typeface="Calibri" panose="020F0502020204030204" pitchFamily="34" charset="0"/>
                <a:ea typeface="Calibri" panose="020F0502020204030204" pitchFamily="34" charset="0"/>
                <a:cs typeface="Times New Roman" panose="02020603050405020304" pitchFamily="18" charset="0"/>
              </a:rPr>
              <a:t>GetCapabilities</a:t>
            </a:r>
            <a:r>
              <a:rPr lang="en-US" sz="1600" kern="100" dirty="0">
                <a:latin typeface="Calibri" panose="020F0502020204030204" pitchFamily="34" charset="0"/>
                <a:ea typeface="Calibri" panose="020F0502020204030204" pitchFamily="34" charset="0"/>
                <a:cs typeface="Times New Roman" panose="02020603050405020304" pitchFamily="18" charset="0"/>
              </a:rPr>
              <a:t>.</a:t>
            </a:r>
          </a:p>
        </p:txBody>
      </p:sp>
      <p:pic>
        <p:nvPicPr>
          <p:cNvPr id="9" name="Picture 8">
            <a:extLst>
              <a:ext uri="{FF2B5EF4-FFF2-40B4-BE49-F238E27FC236}">
                <a16:creationId xmlns:a16="http://schemas.microsoft.com/office/drawing/2014/main" id="{5D27F5A6-5564-8EF1-4433-0513EA795185}"/>
              </a:ext>
            </a:extLst>
          </p:cNvPr>
          <p:cNvPicPr>
            <a:picLocks noChangeAspect="1"/>
          </p:cNvPicPr>
          <p:nvPr/>
        </p:nvPicPr>
        <p:blipFill rotWithShape="1">
          <a:blip r:embed="rId4"/>
          <a:srcRect b="41662"/>
          <a:stretch/>
        </p:blipFill>
        <p:spPr>
          <a:xfrm>
            <a:off x="8288618" y="5118558"/>
            <a:ext cx="3524431" cy="1633769"/>
          </a:xfrm>
          <a:prstGeom prst="rect">
            <a:avLst/>
          </a:prstGeom>
        </p:spPr>
      </p:pic>
    </p:spTree>
    <p:extLst>
      <p:ext uri="{BB962C8B-B14F-4D97-AF65-F5344CB8AC3E}">
        <p14:creationId xmlns:p14="http://schemas.microsoft.com/office/powerpoint/2010/main" val="83183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65473" y="2223740"/>
            <a:ext cx="83820" cy="179070"/>
          </a:xfrm>
          <a:prstGeom prst="rect">
            <a:avLst/>
          </a:prstGeom>
        </p:spPr>
        <p:txBody>
          <a:bodyPr vert="horz" wrap="square" lIns="0" tIns="0" rIns="0" bIns="0" rtlCol="0">
            <a:spAutoFit/>
          </a:bodyPr>
          <a:lstStyle/>
          <a:p>
            <a:pPr>
              <a:lnSpc>
                <a:spcPts val="1380"/>
              </a:lnSpc>
            </a:pPr>
            <a:r>
              <a:rPr sz="1200" spc="-5" dirty="0">
                <a:latin typeface="Cambria"/>
                <a:cs typeface="Cambria"/>
              </a:rPr>
              <a:t>&gt;</a:t>
            </a:r>
            <a:endParaRPr sz="1200">
              <a:latin typeface="Cambria"/>
              <a:cs typeface="Cambria"/>
            </a:endParaRPr>
          </a:p>
        </p:txBody>
      </p:sp>
      <p:sp>
        <p:nvSpPr>
          <p:cNvPr id="3" name="object 3"/>
          <p:cNvSpPr txBox="1"/>
          <p:nvPr/>
        </p:nvSpPr>
        <p:spPr>
          <a:xfrm>
            <a:off x="480695" y="1440534"/>
            <a:ext cx="5615305" cy="4707058"/>
          </a:xfrm>
          <a:prstGeom prst="rect">
            <a:avLst/>
          </a:prstGeom>
        </p:spPr>
        <p:txBody>
          <a:bodyPr vert="horz" wrap="square" lIns="0" tIns="13335" rIns="0" bIns="0" rtlCol="0">
            <a:spAutoFit/>
          </a:bodyPr>
          <a:lstStyle/>
          <a:p>
            <a:pPr marL="292100" lvl="1" indent="-243204">
              <a:lnSpc>
                <a:spcPts val="1500"/>
              </a:lnSpc>
              <a:buAutoNum type="arabicPeriod"/>
              <a:tabLst>
                <a:tab pos="292100" algn="l"/>
              </a:tabLst>
            </a:pPr>
            <a:r>
              <a:rPr sz="1400" dirty="0">
                <a:latin typeface="Cambria"/>
                <a:cs typeface="Cambria"/>
              </a:rPr>
              <a:t>Date</a:t>
            </a:r>
            <a:r>
              <a:rPr sz="1400" spc="-15" dirty="0">
                <a:latin typeface="Cambria"/>
                <a:cs typeface="Cambria"/>
              </a:rPr>
              <a:t> </a:t>
            </a:r>
            <a:r>
              <a:rPr sz="1400" dirty="0">
                <a:latin typeface="Cambria"/>
                <a:cs typeface="Cambria"/>
              </a:rPr>
              <a:t>and</a:t>
            </a:r>
            <a:r>
              <a:rPr sz="1400" spc="-10" dirty="0">
                <a:latin typeface="Cambria"/>
                <a:cs typeface="Cambria"/>
              </a:rPr>
              <a:t> DateTime</a:t>
            </a:r>
            <a:r>
              <a:rPr lang="en-US" sz="1400" spc="-10" dirty="0">
                <a:latin typeface="Cambria"/>
                <a:cs typeface="Cambria"/>
              </a:rPr>
              <a:t> ISO8601</a:t>
            </a:r>
            <a:endParaRPr sz="1400" dirty="0">
              <a:latin typeface="Cambria"/>
              <a:cs typeface="Cambria"/>
            </a:endParaRPr>
          </a:p>
          <a:p>
            <a:pPr marL="292100" lvl="1" indent="-243204">
              <a:lnSpc>
                <a:spcPts val="1500"/>
              </a:lnSpc>
              <a:spcBef>
                <a:spcPts val="1200"/>
              </a:spcBef>
              <a:buAutoNum type="arabicPeriod"/>
              <a:tabLst>
                <a:tab pos="292100" algn="l"/>
              </a:tabLst>
            </a:pPr>
            <a:r>
              <a:rPr sz="1400" spc="-10" dirty="0">
                <a:latin typeface="Cambria"/>
                <a:cs typeface="Cambria"/>
              </a:rPr>
              <a:t>LanguageCode&lt;&lt;</a:t>
            </a:r>
            <a:r>
              <a:rPr sz="1400" spc="-10" dirty="0" err="1">
                <a:latin typeface="Cambria"/>
                <a:cs typeface="Cambria"/>
              </a:rPr>
              <a:t>CodeList</a:t>
            </a:r>
            <a:r>
              <a:rPr sz="1400" spc="-10" dirty="0">
                <a:latin typeface="Cambria"/>
                <a:cs typeface="Cambria"/>
              </a:rPr>
              <a:t>&gt;&gt;</a:t>
            </a:r>
            <a:r>
              <a:rPr lang="en-US" sz="1400" spc="-10" dirty="0">
                <a:latin typeface="Cambria"/>
                <a:cs typeface="Cambria"/>
              </a:rPr>
              <a:t> ISO639</a:t>
            </a:r>
            <a:endParaRPr sz="1400" dirty="0">
              <a:latin typeface="Cambria"/>
              <a:cs typeface="Cambria"/>
            </a:endParaRPr>
          </a:p>
          <a:p>
            <a:pPr marL="292100" lvl="1" indent="-243204">
              <a:lnSpc>
                <a:spcPts val="1500"/>
              </a:lnSpc>
              <a:spcBef>
                <a:spcPts val="1200"/>
              </a:spcBef>
              <a:buAutoNum type="arabicPeriod"/>
              <a:tabLst>
                <a:tab pos="292100" algn="l"/>
              </a:tabLst>
            </a:pPr>
            <a:r>
              <a:rPr sz="1400" spc="-10" dirty="0">
                <a:latin typeface="Cambria"/>
                <a:cs typeface="Cambria"/>
              </a:rPr>
              <a:t>CharacterSetCode&lt;&lt;</a:t>
            </a:r>
            <a:r>
              <a:rPr sz="1400" spc="-10" dirty="0" err="1">
                <a:latin typeface="Cambria"/>
                <a:cs typeface="Cambria"/>
              </a:rPr>
              <a:t>CodeList</a:t>
            </a:r>
            <a:r>
              <a:rPr sz="1400" spc="-10" dirty="0">
                <a:latin typeface="Cambria"/>
                <a:cs typeface="Cambria"/>
              </a:rPr>
              <a:t>&gt;&gt;</a:t>
            </a:r>
            <a:r>
              <a:rPr lang="en-US" sz="1400" spc="-10" dirty="0">
                <a:latin typeface="Cambria"/>
                <a:cs typeface="Cambria"/>
              </a:rPr>
              <a:t> IANA</a:t>
            </a:r>
            <a:endParaRPr sz="1400" dirty="0">
              <a:latin typeface="Cambria"/>
              <a:cs typeface="Cambria"/>
            </a:endParaRPr>
          </a:p>
          <a:p>
            <a:pPr marL="292100" lvl="1" indent="-243204">
              <a:lnSpc>
                <a:spcPts val="1500"/>
              </a:lnSpc>
              <a:spcBef>
                <a:spcPts val="1205"/>
              </a:spcBef>
              <a:buFont typeface="Cambria"/>
              <a:buAutoNum type="arabicPeriod"/>
              <a:tabLst>
                <a:tab pos="292100" algn="l"/>
              </a:tabLst>
            </a:pPr>
            <a:r>
              <a:rPr sz="1400" b="1" spc="-10" dirty="0" err="1">
                <a:solidFill>
                  <a:srgbClr val="FF0000"/>
                </a:solidFill>
                <a:latin typeface="Cambria"/>
                <a:cs typeface="Cambria"/>
              </a:rPr>
              <a:t>topicCategoryCode</a:t>
            </a:r>
            <a:r>
              <a:rPr sz="1400" b="1" spc="-10" dirty="0">
                <a:solidFill>
                  <a:srgbClr val="FF0000"/>
                </a:solidFill>
                <a:latin typeface="Cambria"/>
                <a:cs typeface="Cambria"/>
              </a:rPr>
              <a:t>&lt;&lt;</a:t>
            </a:r>
            <a:r>
              <a:rPr lang="en-US" sz="1400" spc="-10" dirty="0">
                <a:latin typeface="Cambria"/>
                <a:cs typeface="Cambria"/>
              </a:rPr>
              <a:t> </a:t>
            </a:r>
            <a:r>
              <a:rPr lang="en-US" sz="1400" b="1" spc="-10" dirty="0" err="1">
                <a:solidFill>
                  <a:srgbClr val="FF0000"/>
                </a:solidFill>
                <a:latin typeface="Cambria"/>
              </a:rPr>
              <a:t>CodeList</a:t>
            </a:r>
            <a:r>
              <a:rPr lang="en-US" sz="1400" b="1" spc="-10" dirty="0">
                <a:solidFill>
                  <a:srgbClr val="FF0000"/>
                </a:solidFill>
                <a:latin typeface="Cambria"/>
              </a:rPr>
              <a:t> </a:t>
            </a:r>
            <a:r>
              <a:rPr sz="1400" b="1" spc="-10" dirty="0">
                <a:solidFill>
                  <a:srgbClr val="FF0000"/>
                </a:solidFill>
                <a:latin typeface="Cambria"/>
                <a:cs typeface="Cambria"/>
              </a:rPr>
              <a:t>&gt;&gt;</a:t>
            </a:r>
            <a:endParaRPr sz="1400" dirty="0">
              <a:latin typeface="Cambria"/>
              <a:cs typeface="Cambria"/>
            </a:endParaRPr>
          </a:p>
          <a:p>
            <a:pPr marL="292100" lvl="1" indent="-243204">
              <a:lnSpc>
                <a:spcPts val="1500"/>
              </a:lnSpc>
              <a:spcBef>
                <a:spcPts val="1200"/>
              </a:spcBef>
              <a:buAutoNum type="arabicPeriod"/>
              <a:tabLst>
                <a:tab pos="292100" algn="l"/>
              </a:tabLst>
            </a:pPr>
            <a:r>
              <a:rPr sz="1400" spc="-10" dirty="0">
                <a:latin typeface="Cambria"/>
                <a:cs typeface="Cambria"/>
              </a:rPr>
              <a:t>SpatialRepresentationTypeCode&lt;&lt;</a:t>
            </a:r>
            <a:r>
              <a:rPr sz="1400" spc="-10" dirty="0" err="1">
                <a:latin typeface="Cambria"/>
                <a:cs typeface="Cambria"/>
              </a:rPr>
              <a:t>CodeList</a:t>
            </a:r>
            <a:r>
              <a:rPr sz="1400" spc="-10" dirty="0">
                <a:latin typeface="Cambria"/>
                <a:cs typeface="Cambria"/>
              </a:rPr>
              <a:t>&gt;</a:t>
            </a:r>
            <a:r>
              <a:rPr lang="en-US" sz="1400" spc="-10" dirty="0">
                <a:latin typeface="Cambria"/>
                <a:cs typeface="Cambria"/>
              </a:rPr>
              <a:t> ISO19115</a:t>
            </a:r>
            <a:endParaRPr sz="1400" dirty="0">
              <a:latin typeface="Cambria"/>
              <a:cs typeface="Cambria"/>
            </a:endParaRPr>
          </a:p>
          <a:p>
            <a:pPr marL="292100" lvl="1" indent="-243204">
              <a:lnSpc>
                <a:spcPts val="1500"/>
              </a:lnSpc>
              <a:spcBef>
                <a:spcPts val="1200"/>
              </a:spcBef>
              <a:buAutoNum type="arabicPeriod"/>
              <a:tabLst>
                <a:tab pos="292100" algn="l"/>
              </a:tabLst>
            </a:pPr>
            <a:r>
              <a:rPr sz="1400" spc="-10" dirty="0">
                <a:latin typeface="Cambria"/>
                <a:cs typeface="Cambria"/>
              </a:rPr>
              <a:t>ReferenceSystemTypeCode&lt;&lt;</a:t>
            </a:r>
            <a:r>
              <a:rPr sz="1400" spc="-10" dirty="0" err="1">
                <a:latin typeface="Cambria"/>
                <a:cs typeface="Cambria"/>
              </a:rPr>
              <a:t>CodeList</a:t>
            </a:r>
            <a:r>
              <a:rPr sz="1400" spc="-10" dirty="0">
                <a:latin typeface="Cambria"/>
                <a:cs typeface="Cambria"/>
              </a:rPr>
              <a:t>&gt;&gt;</a:t>
            </a:r>
            <a:r>
              <a:rPr lang="en-US" sz="1400" spc="-10" dirty="0">
                <a:latin typeface="Cambria"/>
                <a:cs typeface="Cambria"/>
              </a:rPr>
              <a:t> ISO1911</a:t>
            </a:r>
            <a:endParaRPr sz="1400" dirty="0">
              <a:latin typeface="Cambria"/>
              <a:cs typeface="Cambria"/>
            </a:endParaRPr>
          </a:p>
          <a:p>
            <a:pPr marL="292100" lvl="1" indent="-243204">
              <a:lnSpc>
                <a:spcPts val="1500"/>
              </a:lnSpc>
              <a:spcBef>
                <a:spcPts val="1200"/>
              </a:spcBef>
              <a:buAutoNum type="arabicPeriod"/>
              <a:tabLst>
                <a:tab pos="292100" algn="l"/>
              </a:tabLst>
            </a:pPr>
            <a:r>
              <a:rPr sz="1400" spc="-10" dirty="0">
                <a:latin typeface="Cambria"/>
                <a:cs typeface="Cambria"/>
              </a:rPr>
              <a:t>RestrictionCode&lt;&lt;</a:t>
            </a:r>
            <a:r>
              <a:rPr sz="1400" spc="-10" dirty="0" err="1">
                <a:latin typeface="Cambria"/>
                <a:cs typeface="Cambria"/>
              </a:rPr>
              <a:t>CodeList</a:t>
            </a:r>
            <a:r>
              <a:rPr sz="1400" spc="-10" dirty="0">
                <a:latin typeface="Cambria"/>
                <a:cs typeface="Cambria"/>
              </a:rPr>
              <a:t>&gt;&gt;</a:t>
            </a:r>
            <a:r>
              <a:rPr lang="en-US" sz="1400" spc="-10" dirty="0">
                <a:latin typeface="Cambria"/>
                <a:cs typeface="Cambria"/>
              </a:rPr>
              <a:t> ISO19115</a:t>
            </a:r>
            <a:endParaRPr sz="1400" dirty="0">
              <a:latin typeface="Cambria"/>
              <a:cs typeface="Cambria"/>
            </a:endParaRPr>
          </a:p>
          <a:p>
            <a:pPr marL="292100" lvl="1" indent="-243204">
              <a:lnSpc>
                <a:spcPts val="1500"/>
              </a:lnSpc>
              <a:spcBef>
                <a:spcPts val="1200"/>
              </a:spcBef>
              <a:buAutoNum type="arabicPeriod"/>
              <a:tabLst>
                <a:tab pos="292100" algn="l"/>
              </a:tabLst>
            </a:pPr>
            <a:r>
              <a:rPr sz="1400" dirty="0">
                <a:solidFill>
                  <a:srgbClr val="FF0000"/>
                </a:solidFill>
                <a:latin typeface="Cambria"/>
                <a:cs typeface="Cambria"/>
              </a:rPr>
              <a:t>DDE </a:t>
            </a:r>
            <a:r>
              <a:rPr lang="en-US" sz="1400" dirty="0">
                <a:solidFill>
                  <a:srgbClr val="FF0000"/>
                </a:solidFill>
                <a:latin typeface="Cambria"/>
                <a:cs typeface="Cambria"/>
              </a:rPr>
              <a:t>identifier &lt;&lt;convention&gt;&gt;</a:t>
            </a:r>
            <a:endParaRPr sz="1400" dirty="0">
              <a:latin typeface="Cambria"/>
              <a:cs typeface="Cambria"/>
            </a:endParaRPr>
          </a:p>
          <a:p>
            <a:pPr marL="48895">
              <a:lnSpc>
                <a:spcPts val="1500"/>
              </a:lnSpc>
              <a:spcBef>
                <a:spcPts val="1200"/>
              </a:spcBef>
            </a:pPr>
            <a:r>
              <a:rPr sz="1400" dirty="0">
                <a:latin typeface="Cambria"/>
                <a:cs typeface="Cambria"/>
              </a:rPr>
              <a:t>9.</a:t>
            </a:r>
            <a:r>
              <a:rPr sz="1400" spc="-15" dirty="0">
                <a:latin typeface="Cambria"/>
                <a:cs typeface="Cambria"/>
              </a:rPr>
              <a:t> </a:t>
            </a:r>
            <a:r>
              <a:rPr lang="en-US" sz="1400" spc="-15" dirty="0">
                <a:latin typeface="Cambria"/>
                <a:cs typeface="Cambria"/>
              </a:rPr>
              <a:t>   </a:t>
            </a:r>
            <a:r>
              <a:rPr sz="1400" dirty="0">
                <a:latin typeface="Cambria"/>
                <a:cs typeface="Cambria"/>
              </a:rPr>
              <a:t>Geological</a:t>
            </a:r>
            <a:r>
              <a:rPr sz="1400" spc="-20" dirty="0">
                <a:latin typeface="Cambria"/>
                <a:cs typeface="Cambria"/>
              </a:rPr>
              <a:t> </a:t>
            </a:r>
            <a:r>
              <a:rPr sz="1400" dirty="0">
                <a:latin typeface="Cambria"/>
                <a:cs typeface="Cambria"/>
              </a:rPr>
              <a:t>Time</a:t>
            </a:r>
            <a:r>
              <a:rPr sz="1400" spc="-5" dirty="0">
                <a:latin typeface="Cambria"/>
                <a:cs typeface="Cambria"/>
              </a:rPr>
              <a:t> </a:t>
            </a:r>
            <a:r>
              <a:rPr sz="1400" spc="-10" dirty="0">
                <a:latin typeface="Cambria"/>
                <a:cs typeface="Cambria"/>
              </a:rPr>
              <a:t>Scale</a:t>
            </a:r>
            <a:r>
              <a:rPr lang="en-US" sz="1400" spc="-10" dirty="0">
                <a:latin typeface="Cambria"/>
                <a:cs typeface="Cambria"/>
              </a:rPr>
              <a:t>   ISC</a:t>
            </a:r>
            <a:endParaRPr sz="1400" dirty="0">
              <a:latin typeface="Cambria"/>
              <a:cs typeface="Cambria"/>
            </a:endParaRPr>
          </a:p>
          <a:p>
            <a:pPr marL="377190" lvl="1" indent="-328295">
              <a:lnSpc>
                <a:spcPts val="1500"/>
              </a:lnSpc>
              <a:spcBef>
                <a:spcPts val="1200"/>
              </a:spcBef>
              <a:buAutoNum type="arabicPeriod" startAt="10"/>
              <a:tabLst>
                <a:tab pos="377190" algn="l"/>
              </a:tabLst>
            </a:pPr>
            <a:r>
              <a:rPr sz="1400" b="1" spc="-10" dirty="0">
                <a:solidFill>
                  <a:srgbClr val="FF0000"/>
                </a:solidFill>
                <a:latin typeface="Cambria"/>
                <a:cs typeface="Cambria"/>
              </a:rPr>
              <a:t>AcquisitionCode&lt;&lt;CodeList&gt;&gt;</a:t>
            </a:r>
            <a:endParaRPr sz="1400" b="1" dirty="0">
              <a:latin typeface="Cambria"/>
              <a:cs typeface="Cambria"/>
            </a:endParaRPr>
          </a:p>
          <a:p>
            <a:pPr marL="376555" lvl="1" indent="-327660">
              <a:lnSpc>
                <a:spcPts val="1500"/>
              </a:lnSpc>
              <a:spcBef>
                <a:spcPts val="1200"/>
              </a:spcBef>
              <a:buAutoNum type="arabicPeriod" startAt="10"/>
              <a:tabLst>
                <a:tab pos="376555" algn="l"/>
              </a:tabLst>
            </a:pPr>
            <a:r>
              <a:rPr sz="1400" spc="-10" dirty="0">
                <a:latin typeface="Cambria"/>
                <a:cs typeface="Cambria"/>
              </a:rPr>
              <a:t>CountryCode&lt;&lt;</a:t>
            </a:r>
            <a:r>
              <a:rPr sz="1400" spc="-10" dirty="0" err="1">
                <a:latin typeface="Cambria"/>
                <a:cs typeface="Cambria"/>
              </a:rPr>
              <a:t>CodeList</a:t>
            </a:r>
            <a:r>
              <a:rPr sz="1400" spc="-10" dirty="0">
                <a:latin typeface="Cambria"/>
                <a:cs typeface="Cambria"/>
              </a:rPr>
              <a:t>&gt;&gt;</a:t>
            </a:r>
            <a:r>
              <a:rPr lang="en-US" sz="1400" spc="-10" dirty="0">
                <a:latin typeface="Cambria"/>
                <a:cs typeface="Cambria"/>
              </a:rPr>
              <a:t> ISO 3166 </a:t>
            </a:r>
            <a:endParaRPr sz="1400" dirty="0">
              <a:latin typeface="Cambria"/>
              <a:cs typeface="Cambria"/>
            </a:endParaRPr>
          </a:p>
          <a:p>
            <a:pPr marL="377190" lvl="1" indent="-328295">
              <a:lnSpc>
                <a:spcPts val="1500"/>
              </a:lnSpc>
              <a:spcBef>
                <a:spcPts val="1205"/>
              </a:spcBef>
              <a:buClr>
                <a:srgbClr val="000000"/>
              </a:buClr>
              <a:buAutoNum type="arabicPeriod" startAt="10"/>
              <a:tabLst>
                <a:tab pos="377190" algn="l"/>
              </a:tabLst>
            </a:pPr>
            <a:r>
              <a:rPr sz="1400" spc="-10" dirty="0">
                <a:latin typeface="Cambria"/>
                <a:cs typeface="Cambria"/>
              </a:rPr>
              <a:t>CI_RoleTypeCode&lt;&lt;</a:t>
            </a:r>
            <a:r>
              <a:rPr sz="1400" spc="-10" dirty="0" err="1">
                <a:latin typeface="Cambria"/>
                <a:cs typeface="Cambria"/>
              </a:rPr>
              <a:t>CodeList</a:t>
            </a:r>
            <a:r>
              <a:rPr sz="1400" spc="-10" dirty="0">
                <a:latin typeface="Cambria"/>
                <a:cs typeface="Cambria"/>
              </a:rPr>
              <a:t>&gt;&gt;</a:t>
            </a:r>
            <a:r>
              <a:rPr lang="en-US" sz="1400" spc="-10" dirty="0">
                <a:latin typeface="Cambria"/>
                <a:cs typeface="Cambria"/>
              </a:rPr>
              <a:t> ISO19115</a:t>
            </a:r>
            <a:endParaRPr sz="1400" dirty="0">
              <a:latin typeface="Cambria"/>
              <a:cs typeface="Cambria"/>
            </a:endParaRPr>
          </a:p>
          <a:p>
            <a:pPr marL="377190" lvl="1" indent="-328295">
              <a:lnSpc>
                <a:spcPts val="1500"/>
              </a:lnSpc>
              <a:spcBef>
                <a:spcPts val="1200"/>
              </a:spcBef>
              <a:buAutoNum type="arabicPeriod" startAt="10"/>
              <a:tabLst>
                <a:tab pos="377190" algn="l"/>
              </a:tabLst>
            </a:pPr>
            <a:r>
              <a:rPr sz="1400" b="1" spc="-10" dirty="0">
                <a:solidFill>
                  <a:srgbClr val="FF0000"/>
                </a:solidFill>
                <a:latin typeface="Cambria"/>
              </a:rPr>
              <a:t>SV_ServiceTypeCode&lt;&lt;Codelist&gt;&gt;</a:t>
            </a:r>
          </a:p>
          <a:p>
            <a:pPr marL="377190" lvl="1" indent="-328295">
              <a:lnSpc>
                <a:spcPts val="1500"/>
              </a:lnSpc>
              <a:spcBef>
                <a:spcPts val="1200"/>
              </a:spcBef>
              <a:buAutoNum type="arabicPeriod" startAt="10"/>
              <a:tabLst>
                <a:tab pos="377190" algn="l"/>
              </a:tabLst>
            </a:pPr>
            <a:r>
              <a:rPr sz="1400" b="1" spc="-10" dirty="0">
                <a:solidFill>
                  <a:srgbClr val="FF0000"/>
                </a:solidFill>
                <a:latin typeface="Cambria"/>
              </a:rPr>
              <a:t>MD_ProcessedLevelCode&lt;&lt;CodeList&gt;&gt;</a:t>
            </a:r>
          </a:p>
        </p:txBody>
      </p:sp>
      <p:pic>
        <p:nvPicPr>
          <p:cNvPr id="5" name="object 5"/>
          <p:cNvPicPr/>
          <p:nvPr/>
        </p:nvPicPr>
        <p:blipFill>
          <a:blip r:embed="rId2" cstate="print"/>
          <a:stretch>
            <a:fillRect/>
          </a:stretch>
        </p:blipFill>
        <p:spPr>
          <a:xfrm>
            <a:off x="11148303" y="87758"/>
            <a:ext cx="932628" cy="430604"/>
          </a:xfrm>
          <a:prstGeom prst="rect">
            <a:avLst/>
          </a:prstGeom>
        </p:spPr>
      </p:pic>
      <p:pic>
        <p:nvPicPr>
          <p:cNvPr id="7" name="object 7"/>
          <p:cNvPicPr/>
          <p:nvPr/>
        </p:nvPicPr>
        <p:blipFill rotWithShape="1">
          <a:blip r:embed="rId3" cstate="print"/>
          <a:srcRect r="11388"/>
          <a:stretch/>
        </p:blipFill>
        <p:spPr>
          <a:xfrm>
            <a:off x="5152418" y="1071373"/>
            <a:ext cx="6823683" cy="4968497"/>
          </a:xfrm>
          <a:prstGeom prst="rect">
            <a:avLst/>
          </a:prstGeom>
        </p:spPr>
      </p:pic>
      <p:sp>
        <p:nvSpPr>
          <p:cNvPr id="9" name="Title 1">
            <a:extLst>
              <a:ext uri="{FF2B5EF4-FFF2-40B4-BE49-F238E27FC236}">
                <a16:creationId xmlns:a16="http://schemas.microsoft.com/office/drawing/2014/main" id="{ADDCAD1C-A0AA-D09A-BC87-1D2DF9F9744C}"/>
              </a:ext>
            </a:extLst>
          </p:cNvPr>
          <p:cNvSpPr txBox="1">
            <a:spLocks/>
          </p:cNvSpPr>
          <p:nvPr/>
        </p:nvSpPr>
        <p:spPr>
          <a:xfrm>
            <a:off x="304800" y="13035"/>
            <a:ext cx="9404723" cy="1010653"/>
          </a:xfrm>
          <a:prstGeom prst="rect">
            <a:avLst/>
          </a:prstGeom>
        </p:spPr>
        <p:txBody>
          <a:bodyPr/>
          <a:lstStyle>
            <a:lvl1pPr>
              <a:defRPr>
                <a:latin typeface="+mj-lt"/>
                <a:ea typeface="+mj-ea"/>
                <a:cs typeface="+mj-cs"/>
              </a:defRPr>
            </a:lvl1pPr>
          </a:lstStyle>
          <a:p>
            <a:r>
              <a:rPr lang="en-US" sz="5400" b="1" dirty="0">
                <a:solidFill>
                  <a:srgbClr val="E36C09"/>
                </a:solidFill>
                <a:latin typeface="Cambria"/>
              </a:rPr>
              <a:t>Codelists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DAAA-ABF3-2B25-BDAD-59D79B81B35B}"/>
              </a:ext>
            </a:extLst>
          </p:cNvPr>
          <p:cNvSpPr>
            <a:spLocks noGrp="1"/>
          </p:cNvSpPr>
          <p:nvPr>
            <p:ph type="title"/>
          </p:nvPr>
        </p:nvSpPr>
        <p:spPr>
          <a:xfrm>
            <a:off x="273115" y="15030"/>
            <a:ext cx="9404723" cy="1010653"/>
          </a:xfrm>
        </p:spPr>
        <p:txBody>
          <a:bodyPr>
            <a:normAutofit/>
          </a:bodyPr>
          <a:lstStyle/>
          <a:p>
            <a:pPr algn="l"/>
            <a:r>
              <a:rPr lang="en-US" sz="5400" b="1" dirty="0">
                <a:solidFill>
                  <a:srgbClr val="E36C09"/>
                </a:solidFill>
                <a:latin typeface="Cambria"/>
              </a:rPr>
              <a:t>Products</a:t>
            </a:r>
          </a:p>
        </p:txBody>
      </p:sp>
      <p:sp>
        <p:nvSpPr>
          <p:cNvPr id="3" name="Content Placeholder 2">
            <a:extLst>
              <a:ext uri="{FF2B5EF4-FFF2-40B4-BE49-F238E27FC236}">
                <a16:creationId xmlns:a16="http://schemas.microsoft.com/office/drawing/2014/main" id="{1357FD97-A747-D8D0-200F-913E8FE9B4A5}"/>
              </a:ext>
            </a:extLst>
          </p:cNvPr>
          <p:cNvSpPr>
            <a:spLocks noGrp="1"/>
          </p:cNvSpPr>
          <p:nvPr>
            <p:ph idx="1"/>
          </p:nvPr>
        </p:nvSpPr>
        <p:spPr>
          <a:xfrm>
            <a:off x="423088" y="1347538"/>
            <a:ext cx="6624484" cy="1964374"/>
          </a:xfrm>
        </p:spPr>
        <p:txBody>
          <a:bodyPr>
            <a:normAutofit/>
          </a:bodyPr>
          <a:lstStyle/>
          <a:p>
            <a:r>
              <a:rPr lang="en-US" sz="2000" dirty="0"/>
              <a:t>This release:</a:t>
            </a:r>
          </a:p>
          <a:p>
            <a:pPr marL="914400" lvl="1" indent="-457200">
              <a:buFont typeface="Arial" panose="020B0604020202020204" pitchFamily="34" charset="0"/>
              <a:buChar char="•"/>
            </a:pPr>
            <a:r>
              <a:rPr lang="en-US" sz="2000" dirty="0"/>
              <a:t>Specification document</a:t>
            </a:r>
          </a:p>
          <a:p>
            <a:pPr marL="914400" lvl="1" indent="-457200">
              <a:buFont typeface="Arial" panose="020B0604020202020204" pitchFamily="34" charset="0"/>
              <a:buChar char="•"/>
            </a:pPr>
            <a:r>
              <a:rPr lang="en-US" sz="2000" dirty="0"/>
              <a:t>XML schema</a:t>
            </a:r>
          </a:p>
          <a:p>
            <a:pPr marL="914400" lvl="1" indent="-457200">
              <a:buFont typeface="Arial" panose="020B0604020202020204" pitchFamily="34" charset="0"/>
              <a:buChar char="•"/>
            </a:pPr>
            <a:r>
              <a:rPr lang="en-US" sz="2000" dirty="0"/>
              <a:t>XSL </a:t>
            </a:r>
            <a:r>
              <a:rPr lang="en-US" sz="2000" dirty="0" err="1"/>
              <a:t>Tranforms</a:t>
            </a:r>
            <a:r>
              <a:rPr lang="en-US" sz="2000" dirty="0"/>
              <a:t> to convert to and from ISO19115-3</a:t>
            </a:r>
          </a:p>
          <a:p>
            <a:pPr marL="914400" lvl="1" indent="-457200">
              <a:buFont typeface="Arial" panose="020B0604020202020204" pitchFamily="34" charset="0"/>
              <a:buChar char="•"/>
            </a:pPr>
            <a:r>
              <a:rPr lang="en-US" sz="2000" dirty="0"/>
              <a:t>Example instance documents</a:t>
            </a:r>
          </a:p>
        </p:txBody>
      </p:sp>
      <p:pic>
        <p:nvPicPr>
          <p:cNvPr id="5" name="Picture 4">
            <a:extLst>
              <a:ext uri="{FF2B5EF4-FFF2-40B4-BE49-F238E27FC236}">
                <a16:creationId xmlns:a16="http://schemas.microsoft.com/office/drawing/2014/main" id="{07B64499-BD81-3E6A-4FB6-114D2F4C0892}"/>
              </a:ext>
            </a:extLst>
          </p:cNvPr>
          <p:cNvPicPr>
            <a:picLocks noChangeAspect="1"/>
          </p:cNvPicPr>
          <p:nvPr/>
        </p:nvPicPr>
        <p:blipFill>
          <a:blip r:embed="rId2"/>
          <a:stretch>
            <a:fillRect/>
          </a:stretch>
        </p:blipFill>
        <p:spPr>
          <a:xfrm>
            <a:off x="7884923" y="1011517"/>
            <a:ext cx="3744295" cy="1951986"/>
          </a:xfrm>
          <a:prstGeom prst="rect">
            <a:avLst/>
          </a:prstGeom>
        </p:spPr>
      </p:pic>
      <p:pic>
        <p:nvPicPr>
          <p:cNvPr id="7" name="Picture 6">
            <a:extLst>
              <a:ext uri="{FF2B5EF4-FFF2-40B4-BE49-F238E27FC236}">
                <a16:creationId xmlns:a16="http://schemas.microsoft.com/office/drawing/2014/main" id="{715145C7-7E79-9031-7195-D0902412A4E9}"/>
              </a:ext>
            </a:extLst>
          </p:cNvPr>
          <p:cNvPicPr>
            <a:picLocks noChangeAspect="1"/>
          </p:cNvPicPr>
          <p:nvPr/>
        </p:nvPicPr>
        <p:blipFill>
          <a:blip r:embed="rId3"/>
          <a:stretch>
            <a:fillRect/>
          </a:stretch>
        </p:blipFill>
        <p:spPr>
          <a:xfrm>
            <a:off x="250731" y="3429000"/>
            <a:ext cx="5035997" cy="2735067"/>
          </a:xfrm>
          <a:prstGeom prst="rect">
            <a:avLst/>
          </a:prstGeom>
          <a:ln>
            <a:solidFill>
              <a:schemeClr val="tx1"/>
            </a:solidFill>
          </a:ln>
        </p:spPr>
      </p:pic>
      <p:pic>
        <p:nvPicPr>
          <p:cNvPr id="9" name="Picture 8">
            <a:extLst>
              <a:ext uri="{FF2B5EF4-FFF2-40B4-BE49-F238E27FC236}">
                <a16:creationId xmlns:a16="http://schemas.microsoft.com/office/drawing/2014/main" id="{2A4BB824-15A9-D830-4B82-518B76F7E825}"/>
              </a:ext>
            </a:extLst>
          </p:cNvPr>
          <p:cNvPicPr>
            <a:picLocks noChangeAspect="1"/>
          </p:cNvPicPr>
          <p:nvPr/>
        </p:nvPicPr>
        <p:blipFill rotWithShape="1">
          <a:blip r:embed="rId4"/>
          <a:srcRect r="24185"/>
          <a:stretch/>
        </p:blipFill>
        <p:spPr>
          <a:xfrm>
            <a:off x="6143116" y="3311912"/>
            <a:ext cx="5035998" cy="2362321"/>
          </a:xfrm>
          <a:prstGeom prst="rect">
            <a:avLst/>
          </a:prstGeom>
          <a:ln>
            <a:solidFill>
              <a:schemeClr val="tx1"/>
            </a:solidFill>
          </a:ln>
        </p:spPr>
      </p:pic>
      <p:pic>
        <p:nvPicPr>
          <p:cNvPr id="11" name="Picture 10">
            <a:extLst>
              <a:ext uri="{FF2B5EF4-FFF2-40B4-BE49-F238E27FC236}">
                <a16:creationId xmlns:a16="http://schemas.microsoft.com/office/drawing/2014/main" id="{21BCE328-5D82-0953-12BB-375EF022AE13}"/>
              </a:ext>
            </a:extLst>
          </p:cNvPr>
          <p:cNvPicPr>
            <a:picLocks noChangeAspect="1"/>
          </p:cNvPicPr>
          <p:nvPr/>
        </p:nvPicPr>
        <p:blipFill rotWithShape="1">
          <a:blip r:embed="rId5"/>
          <a:srcRect b="51994"/>
          <a:stretch/>
        </p:blipFill>
        <p:spPr>
          <a:xfrm>
            <a:off x="4382273" y="5222662"/>
            <a:ext cx="5702593" cy="1448058"/>
          </a:xfrm>
          <a:prstGeom prst="rect">
            <a:avLst/>
          </a:prstGeom>
          <a:ln>
            <a:solidFill>
              <a:schemeClr val="tx2"/>
            </a:solidFill>
          </a:ln>
        </p:spPr>
      </p:pic>
    </p:spTree>
    <p:extLst>
      <p:ext uri="{BB962C8B-B14F-4D97-AF65-F5344CB8AC3E}">
        <p14:creationId xmlns:p14="http://schemas.microsoft.com/office/powerpoint/2010/main" val="2172238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 Page 2 of 6 - tippang.net">
            <a:extLst>
              <a:ext uri="{FF2B5EF4-FFF2-40B4-BE49-F238E27FC236}">
                <a16:creationId xmlns:a16="http://schemas.microsoft.com/office/drawing/2014/main" id="{77965A87-617F-95F6-0CF6-008C476D35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0127" y="3466724"/>
            <a:ext cx="3014546" cy="30145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099F95-2523-73D3-7E70-CBF6B10E7A7A}"/>
              </a:ext>
            </a:extLst>
          </p:cNvPr>
          <p:cNvSpPr>
            <a:spLocks noGrp="1"/>
          </p:cNvSpPr>
          <p:nvPr>
            <p:ph type="title"/>
          </p:nvPr>
        </p:nvSpPr>
        <p:spPr>
          <a:xfrm>
            <a:off x="875201" y="534877"/>
            <a:ext cx="9404723" cy="830997"/>
          </a:xfrm>
        </p:spPr>
        <p:txBody>
          <a:bodyPr>
            <a:noAutofit/>
          </a:bodyPr>
          <a:lstStyle/>
          <a:p>
            <a:pPr algn="l"/>
            <a:r>
              <a:rPr lang="en-US" sz="5400" b="1" dirty="0">
                <a:solidFill>
                  <a:srgbClr val="E36C09"/>
                </a:solidFill>
                <a:latin typeface="Cambria"/>
              </a:rPr>
              <a:t>Next Steps</a:t>
            </a:r>
          </a:p>
        </p:txBody>
      </p:sp>
      <p:sp>
        <p:nvSpPr>
          <p:cNvPr id="3" name="Content Placeholder 2">
            <a:extLst>
              <a:ext uri="{FF2B5EF4-FFF2-40B4-BE49-F238E27FC236}">
                <a16:creationId xmlns:a16="http://schemas.microsoft.com/office/drawing/2014/main" id="{E997AB54-D7D6-312E-F036-859E43CEB584}"/>
              </a:ext>
            </a:extLst>
          </p:cNvPr>
          <p:cNvSpPr>
            <a:spLocks noGrp="1"/>
          </p:cNvSpPr>
          <p:nvPr>
            <p:ph idx="1"/>
          </p:nvPr>
        </p:nvSpPr>
        <p:spPr>
          <a:xfrm>
            <a:off x="763859" y="1496122"/>
            <a:ext cx="8946541" cy="3477875"/>
          </a:xfrm>
        </p:spPr>
        <p:txBody>
          <a:bodyPr>
            <a:normAutofit/>
          </a:bodyPr>
          <a:lstStyle/>
          <a:p>
            <a:r>
              <a:rPr lang="en-US" sz="2400" dirty="0"/>
              <a:t>Implement </a:t>
            </a:r>
            <a:r>
              <a:rPr lang="en-US" sz="2400" dirty="0" err="1"/>
              <a:t>GeoNetwork</a:t>
            </a:r>
            <a:r>
              <a:rPr lang="en-US" sz="2400" dirty="0"/>
              <a:t> schema profile for DDE</a:t>
            </a:r>
          </a:p>
          <a:p>
            <a:pPr marL="914400" lvl="1" indent="-457200">
              <a:buFont typeface="Arial" panose="020B0604020202020204" pitchFamily="34" charset="0"/>
              <a:buChar char="•"/>
            </a:pPr>
            <a:r>
              <a:rPr lang="en-US" sz="2000" dirty="0"/>
              <a:t>Harvest DDE or ISO19115-3 DDE</a:t>
            </a:r>
          </a:p>
          <a:p>
            <a:pPr marL="914400" lvl="1" indent="-457200">
              <a:buFont typeface="Arial" panose="020B0604020202020204" pitchFamily="34" charset="0"/>
              <a:buChar char="•"/>
            </a:pPr>
            <a:r>
              <a:rPr lang="en-US" sz="2000" dirty="0"/>
              <a:t>Search</a:t>
            </a:r>
          </a:p>
          <a:p>
            <a:pPr marL="914400" lvl="1" indent="-457200">
              <a:buFont typeface="Arial" panose="020B0604020202020204" pitchFamily="34" charset="0"/>
              <a:buChar char="•"/>
            </a:pPr>
            <a:r>
              <a:rPr lang="en-US" sz="2000" dirty="0"/>
              <a:t>Provide results in DDE, ISO19115-3</a:t>
            </a:r>
          </a:p>
          <a:p>
            <a:pPr marL="914400" lvl="1" indent="-457200">
              <a:buFont typeface="Arial" panose="020B0604020202020204" pitchFamily="34" charset="0"/>
              <a:buChar char="•"/>
            </a:pPr>
            <a:endParaRPr lang="en-US" sz="2000" dirty="0"/>
          </a:p>
          <a:p>
            <a:r>
              <a:rPr lang="en-US" sz="2400" dirty="0"/>
              <a:t>Testing with a variety of datasets and other resources in the scope of the DDE catalog</a:t>
            </a:r>
          </a:p>
          <a:p>
            <a:endParaRPr lang="en-US" sz="2000" dirty="0"/>
          </a:p>
        </p:txBody>
      </p:sp>
      <p:pic>
        <p:nvPicPr>
          <p:cNvPr id="1026" name="Picture 2" descr="20 Free Resources for Testing Code Quality Online 2020 - Colorlib">
            <a:extLst>
              <a:ext uri="{FF2B5EF4-FFF2-40B4-BE49-F238E27FC236}">
                <a16:creationId xmlns:a16="http://schemas.microsoft.com/office/drawing/2014/main" id="{B1B65FF4-035F-EF07-FC5C-206EA327B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4194259"/>
            <a:ext cx="451485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6662A28-D85F-E8D9-BA9D-8231D55C88C6}"/>
              </a:ext>
            </a:extLst>
          </p:cNvPr>
          <p:cNvPicPr>
            <a:picLocks noChangeAspect="1"/>
          </p:cNvPicPr>
          <p:nvPr/>
        </p:nvPicPr>
        <p:blipFill>
          <a:blip r:embed="rId4"/>
          <a:stretch>
            <a:fillRect/>
          </a:stretch>
        </p:blipFill>
        <p:spPr>
          <a:xfrm>
            <a:off x="7646536" y="981376"/>
            <a:ext cx="4127727" cy="2118123"/>
          </a:xfrm>
          <a:prstGeom prst="rect">
            <a:avLst/>
          </a:prstGeom>
        </p:spPr>
      </p:pic>
      <p:pic>
        <p:nvPicPr>
          <p:cNvPr id="7" name="Picture 6">
            <a:extLst>
              <a:ext uri="{FF2B5EF4-FFF2-40B4-BE49-F238E27FC236}">
                <a16:creationId xmlns:a16="http://schemas.microsoft.com/office/drawing/2014/main" id="{E334FD23-3D79-A05D-13C2-2F242EEC5311}"/>
              </a:ext>
            </a:extLst>
          </p:cNvPr>
          <p:cNvPicPr>
            <a:picLocks noChangeAspect="1"/>
          </p:cNvPicPr>
          <p:nvPr/>
        </p:nvPicPr>
        <p:blipFill>
          <a:blip r:embed="rId5"/>
          <a:stretch>
            <a:fillRect/>
          </a:stretch>
        </p:blipFill>
        <p:spPr>
          <a:xfrm>
            <a:off x="4991926" y="40341"/>
            <a:ext cx="1918359" cy="1325533"/>
          </a:xfrm>
          <a:prstGeom prst="rect">
            <a:avLst/>
          </a:prstGeom>
        </p:spPr>
      </p:pic>
      <p:sp>
        <p:nvSpPr>
          <p:cNvPr id="4" name="TextBox 3">
            <a:extLst>
              <a:ext uri="{FF2B5EF4-FFF2-40B4-BE49-F238E27FC236}">
                <a16:creationId xmlns:a16="http://schemas.microsoft.com/office/drawing/2014/main" id="{47E7A68A-B446-FAF5-0EAA-7BDC6CF78244}"/>
              </a:ext>
            </a:extLst>
          </p:cNvPr>
          <p:cNvSpPr txBox="1"/>
          <p:nvPr/>
        </p:nvSpPr>
        <p:spPr>
          <a:xfrm>
            <a:off x="5237129" y="1258152"/>
            <a:ext cx="569387" cy="215444"/>
          </a:xfrm>
          <a:prstGeom prst="rect">
            <a:avLst/>
          </a:prstGeom>
          <a:noFill/>
        </p:spPr>
        <p:txBody>
          <a:bodyPr wrap="none" rtlCol="0">
            <a:spAutoFit/>
          </a:bodyPr>
          <a:lstStyle/>
          <a:p>
            <a:r>
              <a:rPr lang="en-US" sz="800" dirty="0"/>
              <a:t>R. Crumb</a:t>
            </a:r>
          </a:p>
        </p:txBody>
      </p:sp>
    </p:spTree>
    <p:extLst>
      <p:ext uri="{BB962C8B-B14F-4D97-AF65-F5344CB8AC3E}">
        <p14:creationId xmlns:p14="http://schemas.microsoft.com/office/powerpoint/2010/main" val="68903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EDBCDA-2A88-43EC-B7AF-0F9A34D8BDD2}"/>
              </a:ext>
            </a:extLst>
          </p:cNvPr>
          <p:cNvGrpSpPr/>
          <p:nvPr/>
        </p:nvGrpSpPr>
        <p:grpSpPr>
          <a:xfrm>
            <a:off x="1271464" y="1556792"/>
            <a:ext cx="9698175" cy="2941466"/>
            <a:chOff x="1246912" y="3690899"/>
            <a:chExt cx="9698175" cy="2941466"/>
          </a:xfrm>
        </p:grpSpPr>
        <p:grpSp>
          <p:nvGrpSpPr>
            <p:cNvPr id="10" name="Group 9">
              <a:extLst>
                <a:ext uri="{FF2B5EF4-FFF2-40B4-BE49-F238E27FC236}">
                  <a16:creationId xmlns:a16="http://schemas.microsoft.com/office/drawing/2014/main" id="{699E5974-67FF-42DF-B327-DC882FB0B25D}"/>
                </a:ext>
              </a:extLst>
            </p:cNvPr>
            <p:cNvGrpSpPr/>
            <p:nvPr/>
          </p:nvGrpSpPr>
          <p:grpSpPr>
            <a:xfrm>
              <a:off x="1246912" y="3690899"/>
              <a:ext cx="9698175" cy="2304256"/>
              <a:chOff x="1467060" y="4005064"/>
              <a:chExt cx="9698175" cy="2304256"/>
            </a:xfrm>
          </p:grpSpPr>
          <p:pic>
            <p:nvPicPr>
              <p:cNvPr id="11" name="图片 5">
                <a:extLst>
                  <a:ext uri="{FF2B5EF4-FFF2-40B4-BE49-F238E27FC236}">
                    <a16:creationId xmlns:a16="http://schemas.microsoft.com/office/drawing/2014/main" id="{1C0EDC87-2D19-4BE3-B30B-538B7CD0E903}"/>
                  </a:ext>
                </a:extLst>
              </p:cNvPr>
              <p:cNvPicPr>
                <a:picLocks noChangeAspect="1"/>
              </p:cNvPicPr>
              <p:nvPr/>
            </p:nvPicPr>
            <p:blipFill rotWithShape="1">
              <a:blip r:embed="rId2"/>
              <a:srcRect t="2401" r="50000" b="57096"/>
              <a:stretch/>
            </p:blipFill>
            <p:spPr>
              <a:xfrm>
                <a:off x="1467060" y="4005064"/>
                <a:ext cx="9698175" cy="2304256"/>
              </a:xfrm>
              <a:prstGeom prst="rect">
                <a:avLst/>
              </a:prstGeom>
            </p:spPr>
          </p:pic>
          <p:sp>
            <p:nvSpPr>
              <p:cNvPr id="12" name="矩形 1">
                <a:extLst>
                  <a:ext uri="{FF2B5EF4-FFF2-40B4-BE49-F238E27FC236}">
                    <a16:creationId xmlns:a16="http://schemas.microsoft.com/office/drawing/2014/main" id="{54E7CCB3-84F6-4550-9953-B1EA5432BE6F}"/>
                  </a:ext>
                </a:extLst>
              </p:cNvPr>
              <p:cNvSpPr/>
              <p:nvPr/>
            </p:nvSpPr>
            <p:spPr>
              <a:xfrm>
                <a:off x="3651852" y="4437112"/>
                <a:ext cx="5624873" cy="584775"/>
              </a:xfrm>
              <a:prstGeom prst="rect">
                <a:avLst/>
              </a:prstGeom>
            </p:spPr>
            <p:txBody>
              <a:bodyPr wrap="none">
                <a:spAutoFit/>
              </a:bodyPr>
              <a:lstStyle/>
              <a:p>
                <a:r>
                  <a:rPr lang="en-US" altLang="zh-CN" sz="3200" b="1" i="1" dirty="0">
                    <a:solidFill>
                      <a:srgbClr val="FFFF00"/>
                    </a:solidFill>
                    <a:latin typeface="Cambria" panose="02040503050406030204" pitchFamily="18" charset="0"/>
                    <a:cs typeface="Aharoni" panose="02010803020104030203" pitchFamily="2" charset="-79"/>
                  </a:rPr>
                  <a:t>Thank you for your attention!</a:t>
                </a:r>
                <a:endParaRPr lang="zh-CN" altLang="en-US" sz="3200" b="1" dirty="0">
                  <a:solidFill>
                    <a:srgbClr val="FFFF00"/>
                  </a:solidFill>
                  <a:latin typeface="Cambria" panose="02040503050406030204" pitchFamily="18" charset="0"/>
                  <a:cs typeface="Aharoni" panose="02010803020104030203" pitchFamily="2" charset="-79"/>
                </a:endParaRPr>
              </a:p>
            </p:txBody>
          </p:sp>
        </p:grpSp>
        <p:grpSp>
          <p:nvGrpSpPr>
            <p:cNvPr id="2" name="Group 1">
              <a:extLst>
                <a:ext uri="{FF2B5EF4-FFF2-40B4-BE49-F238E27FC236}">
                  <a16:creationId xmlns:a16="http://schemas.microsoft.com/office/drawing/2014/main" id="{D87B5EBD-03C1-4073-ABB3-82ABFF9DDE8B}"/>
                </a:ext>
              </a:extLst>
            </p:cNvPr>
            <p:cNvGrpSpPr/>
            <p:nvPr/>
          </p:nvGrpSpPr>
          <p:grpSpPr>
            <a:xfrm>
              <a:off x="3199307" y="6029790"/>
              <a:ext cx="6089665" cy="602575"/>
              <a:chOff x="4753739" y="6140437"/>
              <a:chExt cx="6089665" cy="602575"/>
            </a:xfrm>
          </p:grpSpPr>
          <p:pic>
            <p:nvPicPr>
              <p:cNvPr id="6" name="Picture 3" descr="R:\users\oraymond\information_management\logos and fonts\logos\IUGS_logo4.jpg">
                <a:extLst>
                  <a:ext uri="{FF2B5EF4-FFF2-40B4-BE49-F238E27FC236}">
                    <a16:creationId xmlns:a16="http://schemas.microsoft.com/office/drawing/2014/main" id="{4512C582-F7EC-4A63-B09F-457614CA51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1690" y="6140437"/>
                <a:ext cx="1021714" cy="6025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9">
                <a:extLst>
                  <a:ext uri="{FF2B5EF4-FFF2-40B4-BE49-F238E27FC236}">
                    <a16:creationId xmlns:a16="http://schemas.microsoft.com/office/drawing/2014/main" id="{32782BFF-93FF-4140-8516-C8EC9E827A81}"/>
                  </a:ext>
                </a:extLst>
              </p:cNvPr>
              <p:cNvGrpSpPr/>
              <p:nvPr/>
            </p:nvGrpSpPr>
            <p:grpSpPr>
              <a:xfrm>
                <a:off x="6090054" y="6198076"/>
                <a:ext cx="3612174" cy="462264"/>
                <a:chOff x="7945267" y="5868207"/>
                <a:chExt cx="3612174" cy="462264"/>
              </a:xfrm>
            </p:grpSpPr>
            <p:pic>
              <p:nvPicPr>
                <p:cNvPr id="8" name="Picture 5">
                  <a:extLst>
                    <a:ext uri="{FF2B5EF4-FFF2-40B4-BE49-F238E27FC236}">
                      <a16:creationId xmlns:a16="http://schemas.microsoft.com/office/drawing/2014/main" id="{16D13672-F6CE-4407-ABB2-331046FA092C}"/>
                    </a:ext>
                  </a:extLst>
                </p:cNvPr>
                <p:cNvPicPr/>
                <p:nvPr/>
              </p:nvPicPr>
              <p:blipFill>
                <a:blip r:embed="rId4"/>
                <a:stretch>
                  <a:fillRect/>
                </a:stretch>
              </p:blipFill>
              <p:spPr>
                <a:xfrm>
                  <a:off x="10535726" y="5898948"/>
                  <a:ext cx="1021715" cy="431523"/>
                </a:xfrm>
                <a:prstGeom prst="rect">
                  <a:avLst/>
                </a:prstGeom>
                <a:noFill/>
                <a:ln>
                  <a:noFill/>
                </a:ln>
              </p:spPr>
            </p:pic>
            <p:pic>
              <p:nvPicPr>
                <p:cNvPr id="9" name="图片 11">
                  <a:extLst>
                    <a:ext uri="{FF2B5EF4-FFF2-40B4-BE49-F238E27FC236}">
                      <a16:creationId xmlns:a16="http://schemas.microsoft.com/office/drawing/2014/main" id="{C2716EE6-8D26-4207-9168-7488EC7FF0A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45267" y="5868207"/>
                  <a:ext cx="2466826" cy="431523"/>
                </a:xfrm>
                <a:prstGeom prst="rect">
                  <a:avLst/>
                </a:prstGeom>
                <a:noFill/>
                <a:ln>
                  <a:noFill/>
                </a:ln>
              </p:spPr>
            </p:pic>
          </p:grpSp>
          <p:pic>
            <p:nvPicPr>
              <p:cNvPr id="13" name="图片 4">
                <a:extLst>
                  <a:ext uri="{FF2B5EF4-FFF2-40B4-BE49-F238E27FC236}">
                    <a16:creationId xmlns:a16="http://schemas.microsoft.com/office/drawing/2014/main" id="{93A9D8E0-381F-43CC-934E-9BFAE9350E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53739" y="6173637"/>
                <a:ext cx="1105868" cy="5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28471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3">
            <a:extLst>
              <a:ext uri="{FF2B5EF4-FFF2-40B4-BE49-F238E27FC236}">
                <a16:creationId xmlns:a16="http://schemas.microsoft.com/office/drawing/2014/main" id="{0E86A338-7C29-458A-A6A1-BD466BE1047D}"/>
              </a:ext>
            </a:extLst>
          </p:cNvPr>
          <p:cNvGrpSpPr/>
          <p:nvPr/>
        </p:nvGrpSpPr>
        <p:grpSpPr>
          <a:xfrm>
            <a:off x="2961640" y="445532"/>
            <a:ext cx="8839200" cy="6324600"/>
            <a:chOff x="1752600" y="457200"/>
            <a:chExt cx="8839200" cy="6324600"/>
          </a:xfrm>
        </p:grpSpPr>
        <p:sp>
          <p:nvSpPr>
            <p:cNvPr id="13" name="Rectangle 4">
              <a:extLst>
                <a:ext uri="{FF2B5EF4-FFF2-40B4-BE49-F238E27FC236}">
                  <a16:creationId xmlns:a16="http://schemas.microsoft.com/office/drawing/2014/main" id="{35015CF1-3737-4886-97F9-50271428693B}"/>
                </a:ext>
              </a:extLst>
            </p:cNvPr>
            <p:cNvSpPr>
              <a:spLocks noChangeArrowheads="1"/>
            </p:cNvSpPr>
            <p:nvPr/>
          </p:nvSpPr>
          <p:spPr bwMode="auto">
            <a:xfrm>
              <a:off x="4724400" y="25908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400" b="1">
                  <a:latin typeface="Comic Sans MS" panose="030F0702030302020204" pitchFamily="66" charset="0"/>
                </a:rPr>
                <a:t>Spatial Representation</a:t>
              </a:r>
            </a:p>
          </p:txBody>
        </p:sp>
        <p:sp>
          <p:nvSpPr>
            <p:cNvPr id="14" name="Rectangle 5">
              <a:extLst>
                <a:ext uri="{FF2B5EF4-FFF2-40B4-BE49-F238E27FC236}">
                  <a16:creationId xmlns:a16="http://schemas.microsoft.com/office/drawing/2014/main" id="{0F07A410-99AC-4F81-B6F2-01B3E6DCD5BB}"/>
                </a:ext>
              </a:extLst>
            </p:cNvPr>
            <p:cNvSpPr>
              <a:spLocks noChangeArrowheads="1"/>
            </p:cNvSpPr>
            <p:nvPr/>
          </p:nvSpPr>
          <p:spPr bwMode="auto">
            <a:xfrm>
              <a:off x="4724400" y="457200"/>
              <a:ext cx="2743200" cy="457200"/>
            </a:xfrm>
            <a:prstGeom prst="rect">
              <a:avLst/>
            </a:prstGeom>
            <a:solidFill>
              <a:srgbClr val="96969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600" b="1">
                  <a:solidFill>
                    <a:srgbClr val="FFFF00"/>
                  </a:solidFill>
                  <a:latin typeface="Comic Sans MS" panose="030F0702030302020204" pitchFamily="66" charset="0"/>
                </a:rPr>
                <a:t>Metadata Contact</a:t>
              </a:r>
            </a:p>
          </p:txBody>
        </p:sp>
        <p:sp>
          <p:nvSpPr>
            <p:cNvPr id="15" name="Rectangle 6">
              <a:extLst>
                <a:ext uri="{FF2B5EF4-FFF2-40B4-BE49-F238E27FC236}">
                  <a16:creationId xmlns:a16="http://schemas.microsoft.com/office/drawing/2014/main" id="{6AEA6976-D685-4EE0-8536-4D714CE4E687}"/>
                </a:ext>
              </a:extLst>
            </p:cNvPr>
            <p:cNvSpPr>
              <a:spLocks noChangeArrowheads="1"/>
            </p:cNvSpPr>
            <p:nvPr/>
          </p:nvSpPr>
          <p:spPr bwMode="auto">
            <a:xfrm>
              <a:off x="4724400" y="990600"/>
              <a:ext cx="2743200" cy="457200"/>
            </a:xfrm>
            <a:prstGeom prst="rect">
              <a:avLst/>
            </a:prstGeom>
            <a:solidFill>
              <a:srgbClr val="96969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400" b="1">
                  <a:solidFill>
                    <a:srgbClr val="FFFF00"/>
                  </a:solidFill>
                  <a:latin typeface="Comic Sans MS" panose="030F0702030302020204" pitchFamily="66" charset="0"/>
                </a:rPr>
                <a:t>Data Identification Info</a:t>
              </a:r>
            </a:p>
          </p:txBody>
        </p:sp>
        <p:sp>
          <p:nvSpPr>
            <p:cNvPr id="16" name="Rectangle 7">
              <a:extLst>
                <a:ext uri="{FF2B5EF4-FFF2-40B4-BE49-F238E27FC236}">
                  <a16:creationId xmlns:a16="http://schemas.microsoft.com/office/drawing/2014/main" id="{A4492441-24A1-4276-AAAD-74D87106F0BF}"/>
                </a:ext>
              </a:extLst>
            </p:cNvPr>
            <p:cNvSpPr>
              <a:spLocks noChangeArrowheads="1"/>
            </p:cNvSpPr>
            <p:nvPr/>
          </p:nvSpPr>
          <p:spPr bwMode="auto">
            <a:xfrm>
              <a:off x="4724400" y="15240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600" b="1">
                  <a:latin typeface="Comic Sans MS" panose="030F0702030302020204" pitchFamily="66" charset="0"/>
                </a:rPr>
                <a:t>Content Information</a:t>
              </a:r>
            </a:p>
          </p:txBody>
        </p:sp>
        <p:sp>
          <p:nvSpPr>
            <p:cNvPr id="17" name="Rectangle 8">
              <a:extLst>
                <a:ext uri="{FF2B5EF4-FFF2-40B4-BE49-F238E27FC236}">
                  <a16:creationId xmlns:a16="http://schemas.microsoft.com/office/drawing/2014/main" id="{F1C1A8DF-58E0-44C2-B941-E9D69C55C69B}"/>
                </a:ext>
              </a:extLst>
            </p:cNvPr>
            <p:cNvSpPr>
              <a:spLocks noChangeArrowheads="1"/>
            </p:cNvSpPr>
            <p:nvPr/>
          </p:nvSpPr>
          <p:spPr bwMode="auto">
            <a:xfrm>
              <a:off x="4724400" y="63246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400" b="1">
                  <a:latin typeface="Comic Sans MS" panose="030F0702030302020204" pitchFamily="66" charset="0"/>
                </a:rPr>
                <a:t>Extension Information</a:t>
              </a:r>
            </a:p>
          </p:txBody>
        </p:sp>
        <p:sp>
          <p:nvSpPr>
            <p:cNvPr id="18" name="Rectangle 9">
              <a:extLst>
                <a:ext uri="{FF2B5EF4-FFF2-40B4-BE49-F238E27FC236}">
                  <a16:creationId xmlns:a16="http://schemas.microsoft.com/office/drawing/2014/main" id="{CE02A308-84BF-4E56-9920-DEB87F5442F7}"/>
                </a:ext>
              </a:extLst>
            </p:cNvPr>
            <p:cNvSpPr>
              <a:spLocks noChangeArrowheads="1"/>
            </p:cNvSpPr>
            <p:nvPr/>
          </p:nvSpPr>
          <p:spPr bwMode="auto">
            <a:xfrm>
              <a:off x="4724400" y="57912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400" b="1">
                  <a:latin typeface="Comic Sans MS" panose="030F0702030302020204" pitchFamily="66" charset="0"/>
                </a:rPr>
                <a:t>Portrayal Catalog Info</a:t>
              </a:r>
            </a:p>
          </p:txBody>
        </p:sp>
        <p:sp>
          <p:nvSpPr>
            <p:cNvPr id="19" name="Rectangle 10">
              <a:extLst>
                <a:ext uri="{FF2B5EF4-FFF2-40B4-BE49-F238E27FC236}">
                  <a16:creationId xmlns:a16="http://schemas.microsoft.com/office/drawing/2014/main" id="{D1203DA3-E9C9-4BC5-8F8C-C6E12902CB1B}"/>
                </a:ext>
              </a:extLst>
            </p:cNvPr>
            <p:cNvSpPr>
              <a:spLocks noChangeArrowheads="1"/>
            </p:cNvSpPr>
            <p:nvPr/>
          </p:nvSpPr>
          <p:spPr bwMode="auto">
            <a:xfrm>
              <a:off x="4724400" y="52578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400" b="1">
                  <a:latin typeface="Comic Sans MS" panose="030F0702030302020204" pitchFamily="66" charset="0"/>
                </a:rPr>
                <a:t>Application Schema Info</a:t>
              </a:r>
            </a:p>
          </p:txBody>
        </p:sp>
        <p:sp>
          <p:nvSpPr>
            <p:cNvPr id="20" name="Rectangle 11">
              <a:extLst>
                <a:ext uri="{FF2B5EF4-FFF2-40B4-BE49-F238E27FC236}">
                  <a16:creationId xmlns:a16="http://schemas.microsoft.com/office/drawing/2014/main" id="{D0BD6D8C-91FA-42B3-B4B8-E09F3AD63952}"/>
                </a:ext>
              </a:extLst>
            </p:cNvPr>
            <p:cNvSpPr>
              <a:spLocks noChangeArrowheads="1"/>
            </p:cNvSpPr>
            <p:nvPr/>
          </p:nvSpPr>
          <p:spPr bwMode="auto">
            <a:xfrm>
              <a:off x="4724400" y="47244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400" b="1">
                  <a:latin typeface="Comic Sans MS" panose="030F0702030302020204" pitchFamily="66" charset="0"/>
                </a:rPr>
                <a:t>Metadata Constraints</a:t>
              </a:r>
            </a:p>
          </p:txBody>
        </p:sp>
        <p:sp>
          <p:nvSpPr>
            <p:cNvPr id="21" name="Rectangle 12">
              <a:extLst>
                <a:ext uri="{FF2B5EF4-FFF2-40B4-BE49-F238E27FC236}">
                  <a16:creationId xmlns:a16="http://schemas.microsoft.com/office/drawing/2014/main" id="{C0DF9392-D0F9-4007-A810-23031061BA71}"/>
                </a:ext>
              </a:extLst>
            </p:cNvPr>
            <p:cNvSpPr>
              <a:spLocks noChangeArrowheads="1"/>
            </p:cNvSpPr>
            <p:nvPr/>
          </p:nvSpPr>
          <p:spPr bwMode="auto">
            <a:xfrm>
              <a:off x="4724400" y="41910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400" b="1">
                  <a:latin typeface="Comic Sans MS" panose="030F0702030302020204" pitchFamily="66" charset="0"/>
                </a:rPr>
                <a:t>Metadata Maintenance</a:t>
              </a:r>
            </a:p>
          </p:txBody>
        </p:sp>
        <p:sp>
          <p:nvSpPr>
            <p:cNvPr id="22" name="Rectangle 13">
              <a:extLst>
                <a:ext uri="{FF2B5EF4-FFF2-40B4-BE49-F238E27FC236}">
                  <a16:creationId xmlns:a16="http://schemas.microsoft.com/office/drawing/2014/main" id="{799DCA38-5203-416A-8FC5-78BCB6C26AB3}"/>
                </a:ext>
              </a:extLst>
            </p:cNvPr>
            <p:cNvSpPr>
              <a:spLocks noChangeArrowheads="1"/>
            </p:cNvSpPr>
            <p:nvPr/>
          </p:nvSpPr>
          <p:spPr bwMode="auto">
            <a:xfrm>
              <a:off x="4724400" y="20574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600" b="1">
                  <a:latin typeface="Comic Sans MS" panose="030F0702030302020204" pitchFamily="66" charset="0"/>
                </a:rPr>
                <a:t>Distribution Info</a:t>
              </a:r>
            </a:p>
          </p:txBody>
        </p:sp>
        <p:sp>
          <p:nvSpPr>
            <p:cNvPr id="23" name="Rectangle 14">
              <a:extLst>
                <a:ext uri="{FF2B5EF4-FFF2-40B4-BE49-F238E27FC236}">
                  <a16:creationId xmlns:a16="http://schemas.microsoft.com/office/drawing/2014/main" id="{3F95C072-4D28-44AB-8211-4733FC0D0DDF}"/>
                </a:ext>
              </a:extLst>
            </p:cNvPr>
            <p:cNvSpPr>
              <a:spLocks noChangeArrowheads="1"/>
            </p:cNvSpPr>
            <p:nvPr/>
          </p:nvSpPr>
          <p:spPr bwMode="auto">
            <a:xfrm>
              <a:off x="4724400" y="36576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600" b="1">
                  <a:latin typeface="Comic Sans MS" panose="030F0702030302020204" pitchFamily="66" charset="0"/>
                </a:rPr>
                <a:t>Reference System</a:t>
              </a:r>
            </a:p>
          </p:txBody>
        </p:sp>
        <p:sp>
          <p:nvSpPr>
            <p:cNvPr id="24" name="Rectangle 15">
              <a:extLst>
                <a:ext uri="{FF2B5EF4-FFF2-40B4-BE49-F238E27FC236}">
                  <a16:creationId xmlns:a16="http://schemas.microsoft.com/office/drawing/2014/main" id="{4E810D72-0C20-482D-AAD5-C2A0E6FBA921}"/>
                </a:ext>
              </a:extLst>
            </p:cNvPr>
            <p:cNvSpPr>
              <a:spLocks noChangeArrowheads="1"/>
            </p:cNvSpPr>
            <p:nvPr/>
          </p:nvSpPr>
          <p:spPr bwMode="auto">
            <a:xfrm>
              <a:off x="4724400" y="3124200"/>
              <a:ext cx="2743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400" b="1">
                  <a:latin typeface="Comic Sans MS" panose="030F0702030302020204" pitchFamily="66" charset="0"/>
                </a:rPr>
                <a:t>Data Quality Info</a:t>
              </a:r>
            </a:p>
          </p:txBody>
        </p:sp>
        <p:sp>
          <p:nvSpPr>
            <p:cNvPr id="25" name="Rectangle 16">
              <a:extLst>
                <a:ext uri="{FF2B5EF4-FFF2-40B4-BE49-F238E27FC236}">
                  <a16:creationId xmlns:a16="http://schemas.microsoft.com/office/drawing/2014/main" id="{89FF778F-41A4-4C57-A501-A71ECAD9234A}"/>
                </a:ext>
              </a:extLst>
            </p:cNvPr>
            <p:cNvSpPr>
              <a:spLocks noChangeArrowheads="1"/>
            </p:cNvSpPr>
            <p:nvPr/>
          </p:nvSpPr>
          <p:spPr bwMode="auto">
            <a:xfrm>
              <a:off x="1752600" y="3200400"/>
              <a:ext cx="1752600" cy="457200"/>
            </a:xfrm>
            <a:prstGeom prst="rect">
              <a:avLst/>
            </a:prstGeom>
            <a:solidFill>
              <a:srgbClr val="96969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600" b="1" dirty="0">
                  <a:solidFill>
                    <a:srgbClr val="FFFF00"/>
                  </a:solidFill>
                  <a:latin typeface="Comic Sans MS" panose="030F0702030302020204" pitchFamily="66" charset="0"/>
                </a:rPr>
                <a:t>    Metadata</a:t>
              </a:r>
            </a:p>
          </p:txBody>
        </p:sp>
        <p:sp>
          <p:nvSpPr>
            <p:cNvPr id="26" name="Rectangle 17">
              <a:extLst>
                <a:ext uri="{FF2B5EF4-FFF2-40B4-BE49-F238E27FC236}">
                  <a16:creationId xmlns:a16="http://schemas.microsoft.com/office/drawing/2014/main" id="{49B17214-ECFE-4BA8-9AE0-200D837FCE4A}"/>
                </a:ext>
              </a:extLst>
            </p:cNvPr>
            <p:cNvSpPr>
              <a:spLocks noChangeArrowheads="1"/>
            </p:cNvSpPr>
            <p:nvPr/>
          </p:nvSpPr>
          <p:spPr bwMode="auto">
            <a:xfrm>
              <a:off x="8305800" y="2362200"/>
              <a:ext cx="1981200" cy="457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600" b="1" dirty="0">
                  <a:solidFill>
                    <a:srgbClr val="FF0000"/>
                  </a:solidFill>
                  <a:latin typeface="Comic Sans MS" panose="030F0702030302020204" pitchFamily="66" charset="0"/>
                </a:rPr>
                <a:t>Online Source</a:t>
              </a:r>
            </a:p>
          </p:txBody>
        </p:sp>
        <p:sp>
          <p:nvSpPr>
            <p:cNvPr id="27" name="Rectangle 18">
              <a:extLst>
                <a:ext uri="{FF2B5EF4-FFF2-40B4-BE49-F238E27FC236}">
                  <a16:creationId xmlns:a16="http://schemas.microsoft.com/office/drawing/2014/main" id="{496C4570-535F-40B0-B53B-7E40126427EB}"/>
                </a:ext>
              </a:extLst>
            </p:cNvPr>
            <p:cNvSpPr>
              <a:spLocks noChangeArrowheads="1"/>
            </p:cNvSpPr>
            <p:nvPr/>
          </p:nvSpPr>
          <p:spPr bwMode="auto">
            <a:xfrm>
              <a:off x="8229600" y="1219200"/>
              <a:ext cx="2209800" cy="457200"/>
            </a:xfrm>
            <a:prstGeom prst="rect">
              <a:avLst/>
            </a:prstGeom>
            <a:solidFill>
              <a:srgbClr val="96969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400" b="1">
                  <a:solidFill>
                    <a:srgbClr val="FFFF00"/>
                  </a:solidFill>
                  <a:latin typeface="Comic Sans MS" panose="030F0702030302020204" pitchFamily="66" charset="0"/>
                </a:rPr>
                <a:t>Responsible Party</a:t>
              </a:r>
            </a:p>
          </p:txBody>
        </p:sp>
        <p:sp>
          <p:nvSpPr>
            <p:cNvPr id="28" name="Rectangle 19">
              <a:extLst>
                <a:ext uri="{FF2B5EF4-FFF2-40B4-BE49-F238E27FC236}">
                  <a16:creationId xmlns:a16="http://schemas.microsoft.com/office/drawing/2014/main" id="{FB319577-2EF2-4BE9-B782-6916BB210951}"/>
                </a:ext>
              </a:extLst>
            </p:cNvPr>
            <p:cNvSpPr>
              <a:spLocks noChangeArrowheads="1"/>
            </p:cNvSpPr>
            <p:nvPr/>
          </p:nvSpPr>
          <p:spPr bwMode="auto">
            <a:xfrm>
              <a:off x="8686800" y="3657600"/>
              <a:ext cx="1295400" cy="457200"/>
            </a:xfrm>
            <a:prstGeom prst="rect">
              <a:avLst/>
            </a:prstGeom>
            <a:solidFill>
              <a:srgbClr val="96969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pPr>
              <a:r>
                <a:rPr lang="en-US" altLang="zh-CN" sz="1600" b="1">
                  <a:solidFill>
                    <a:srgbClr val="FFFF00"/>
                  </a:solidFill>
                  <a:latin typeface="Comic Sans MS" panose="030F0702030302020204" pitchFamily="66" charset="0"/>
                </a:rPr>
                <a:t>Citation</a:t>
              </a:r>
            </a:p>
          </p:txBody>
        </p:sp>
        <p:sp>
          <p:nvSpPr>
            <p:cNvPr id="29" name="Line 20">
              <a:extLst>
                <a:ext uri="{FF2B5EF4-FFF2-40B4-BE49-F238E27FC236}">
                  <a16:creationId xmlns:a16="http://schemas.microsoft.com/office/drawing/2014/main" id="{8C6B9B32-550E-41FF-87C0-3E68094A2464}"/>
                </a:ext>
              </a:extLst>
            </p:cNvPr>
            <p:cNvSpPr>
              <a:spLocks noChangeShapeType="1"/>
            </p:cNvSpPr>
            <p:nvPr/>
          </p:nvSpPr>
          <p:spPr bwMode="auto">
            <a:xfrm>
              <a:off x="4267200" y="685800"/>
              <a:ext cx="0" cy="586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0" name="Line 21">
              <a:extLst>
                <a:ext uri="{FF2B5EF4-FFF2-40B4-BE49-F238E27FC236}">
                  <a16:creationId xmlns:a16="http://schemas.microsoft.com/office/drawing/2014/main" id="{38B69A3B-1F3D-429B-A3EE-2585E413F65A}"/>
                </a:ext>
              </a:extLst>
            </p:cNvPr>
            <p:cNvSpPr>
              <a:spLocks noChangeShapeType="1"/>
            </p:cNvSpPr>
            <p:nvPr/>
          </p:nvSpPr>
          <p:spPr bwMode="auto">
            <a:xfrm>
              <a:off x="4267200" y="6858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1" name="Line 22">
              <a:extLst>
                <a:ext uri="{FF2B5EF4-FFF2-40B4-BE49-F238E27FC236}">
                  <a16:creationId xmlns:a16="http://schemas.microsoft.com/office/drawing/2014/main" id="{C67A893C-B0A6-462B-82C9-A18CB9C5C16B}"/>
                </a:ext>
              </a:extLst>
            </p:cNvPr>
            <p:cNvSpPr>
              <a:spLocks noChangeShapeType="1"/>
            </p:cNvSpPr>
            <p:nvPr/>
          </p:nvSpPr>
          <p:spPr bwMode="auto">
            <a:xfrm>
              <a:off x="4267200" y="1219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 name="Line 23">
              <a:extLst>
                <a:ext uri="{FF2B5EF4-FFF2-40B4-BE49-F238E27FC236}">
                  <a16:creationId xmlns:a16="http://schemas.microsoft.com/office/drawing/2014/main" id="{505AD134-52C8-48F4-97E4-7AC639184368}"/>
                </a:ext>
              </a:extLst>
            </p:cNvPr>
            <p:cNvSpPr>
              <a:spLocks noChangeShapeType="1"/>
            </p:cNvSpPr>
            <p:nvPr/>
          </p:nvSpPr>
          <p:spPr bwMode="auto">
            <a:xfrm>
              <a:off x="4267200" y="17526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3" name="Line 24">
              <a:extLst>
                <a:ext uri="{FF2B5EF4-FFF2-40B4-BE49-F238E27FC236}">
                  <a16:creationId xmlns:a16="http://schemas.microsoft.com/office/drawing/2014/main" id="{3F6F9932-F528-4D38-BF3A-62CF0206E95B}"/>
                </a:ext>
              </a:extLst>
            </p:cNvPr>
            <p:cNvSpPr>
              <a:spLocks noChangeShapeType="1"/>
            </p:cNvSpPr>
            <p:nvPr/>
          </p:nvSpPr>
          <p:spPr bwMode="auto">
            <a:xfrm>
              <a:off x="4267200" y="6553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4" name="Line 25">
              <a:extLst>
                <a:ext uri="{FF2B5EF4-FFF2-40B4-BE49-F238E27FC236}">
                  <a16:creationId xmlns:a16="http://schemas.microsoft.com/office/drawing/2014/main" id="{315C4650-F7E8-4D9B-A01B-25694F9934F6}"/>
                </a:ext>
              </a:extLst>
            </p:cNvPr>
            <p:cNvSpPr>
              <a:spLocks noChangeShapeType="1"/>
            </p:cNvSpPr>
            <p:nvPr/>
          </p:nvSpPr>
          <p:spPr bwMode="auto">
            <a:xfrm>
              <a:off x="4267200" y="60198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5" name="Line 26">
              <a:extLst>
                <a:ext uri="{FF2B5EF4-FFF2-40B4-BE49-F238E27FC236}">
                  <a16:creationId xmlns:a16="http://schemas.microsoft.com/office/drawing/2014/main" id="{5BC79E03-3B2B-473B-A979-586F9AB20538}"/>
                </a:ext>
              </a:extLst>
            </p:cNvPr>
            <p:cNvSpPr>
              <a:spLocks noChangeShapeType="1"/>
            </p:cNvSpPr>
            <p:nvPr/>
          </p:nvSpPr>
          <p:spPr bwMode="auto">
            <a:xfrm>
              <a:off x="4267200" y="54864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6" name="Line 27">
              <a:extLst>
                <a:ext uri="{FF2B5EF4-FFF2-40B4-BE49-F238E27FC236}">
                  <a16:creationId xmlns:a16="http://schemas.microsoft.com/office/drawing/2014/main" id="{D1B4F992-BB16-4B26-85E0-6055828AF20A}"/>
                </a:ext>
              </a:extLst>
            </p:cNvPr>
            <p:cNvSpPr>
              <a:spLocks noChangeShapeType="1"/>
            </p:cNvSpPr>
            <p:nvPr/>
          </p:nvSpPr>
          <p:spPr bwMode="auto">
            <a:xfrm>
              <a:off x="4267200" y="49530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7" name="Line 28">
              <a:extLst>
                <a:ext uri="{FF2B5EF4-FFF2-40B4-BE49-F238E27FC236}">
                  <a16:creationId xmlns:a16="http://schemas.microsoft.com/office/drawing/2014/main" id="{2F975595-CF8F-4530-9B5C-DB3CB3971814}"/>
                </a:ext>
              </a:extLst>
            </p:cNvPr>
            <p:cNvSpPr>
              <a:spLocks noChangeShapeType="1"/>
            </p:cNvSpPr>
            <p:nvPr/>
          </p:nvSpPr>
          <p:spPr bwMode="auto">
            <a:xfrm>
              <a:off x="4267200" y="22860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8" name="Line 29">
              <a:extLst>
                <a:ext uri="{FF2B5EF4-FFF2-40B4-BE49-F238E27FC236}">
                  <a16:creationId xmlns:a16="http://schemas.microsoft.com/office/drawing/2014/main" id="{72891D54-444D-4EB1-B33C-29FFAD89F614}"/>
                </a:ext>
              </a:extLst>
            </p:cNvPr>
            <p:cNvSpPr>
              <a:spLocks noChangeShapeType="1"/>
            </p:cNvSpPr>
            <p:nvPr/>
          </p:nvSpPr>
          <p:spPr bwMode="auto">
            <a:xfrm>
              <a:off x="4267200" y="28194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9" name="Line 30">
              <a:extLst>
                <a:ext uri="{FF2B5EF4-FFF2-40B4-BE49-F238E27FC236}">
                  <a16:creationId xmlns:a16="http://schemas.microsoft.com/office/drawing/2014/main" id="{E93C11E6-1186-4CF6-804B-9CD263E334F6}"/>
                </a:ext>
              </a:extLst>
            </p:cNvPr>
            <p:cNvSpPr>
              <a:spLocks noChangeShapeType="1"/>
            </p:cNvSpPr>
            <p:nvPr/>
          </p:nvSpPr>
          <p:spPr bwMode="auto">
            <a:xfrm>
              <a:off x="4267200" y="33528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0" name="Line 31">
              <a:extLst>
                <a:ext uri="{FF2B5EF4-FFF2-40B4-BE49-F238E27FC236}">
                  <a16:creationId xmlns:a16="http://schemas.microsoft.com/office/drawing/2014/main" id="{E5AC2C5C-30FE-46E2-9CDD-8638A3ECD2FB}"/>
                </a:ext>
              </a:extLst>
            </p:cNvPr>
            <p:cNvSpPr>
              <a:spLocks noChangeShapeType="1"/>
            </p:cNvSpPr>
            <p:nvPr/>
          </p:nvSpPr>
          <p:spPr bwMode="auto">
            <a:xfrm>
              <a:off x="4267200" y="44196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1" name="Line 32">
              <a:extLst>
                <a:ext uri="{FF2B5EF4-FFF2-40B4-BE49-F238E27FC236}">
                  <a16:creationId xmlns:a16="http://schemas.microsoft.com/office/drawing/2014/main" id="{EDCDEEF4-98CE-4F04-A84E-9C1C74D4CC03}"/>
                </a:ext>
              </a:extLst>
            </p:cNvPr>
            <p:cNvSpPr>
              <a:spLocks noChangeShapeType="1"/>
            </p:cNvSpPr>
            <p:nvPr/>
          </p:nvSpPr>
          <p:spPr bwMode="auto">
            <a:xfrm>
              <a:off x="4267200" y="3886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2" name="Line 33">
              <a:extLst>
                <a:ext uri="{FF2B5EF4-FFF2-40B4-BE49-F238E27FC236}">
                  <a16:creationId xmlns:a16="http://schemas.microsoft.com/office/drawing/2014/main" id="{4ADA09E0-99D1-4184-9997-F3BD392AD1C5}"/>
                </a:ext>
              </a:extLst>
            </p:cNvPr>
            <p:cNvSpPr>
              <a:spLocks noChangeShapeType="1"/>
            </p:cNvSpPr>
            <p:nvPr/>
          </p:nvSpPr>
          <p:spPr bwMode="auto">
            <a:xfrm>
              <a:off x="7924800" y="68580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3" name="Line 34">
              <a:extLst>
                <a:ext uri="{FF2B5EF4-FFF2-40B4-BE49-F238E27FC236}">
                  <a16:creationId xmlns:a16="http://schemas.microsoft.com/office/drawing/2014/main" id="{CF1BE2F1-4475-4708-BE30-E788677D4F64}"/>
                </a:ext>
              </a:extLst>
            </p:cNvPr>
            <p:cNvSpPr>
              <a:spLocks noChangeShapeType="1"/>
            </p:cNvSpPr>
            <p:nvPr/>
          </p:nvSpPr>
          <p:spPr bwMode="auto">
            <a:xfrm>
              <a:off x="7467600" y="6858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4" name="Line 35">
              <a:extLst>
                <a:ext uri="{FF2B5EF4-FFF2-40B4-BE49-F238E27FC236}">
                  <a16:creationId xmlns:a16="http://schemas.microsoft.com/office/drawing/2014/main" id="{E02BE0E6-5613-4457-9E25-3B73CA282151}"/>
                </a:ext>
              </a:extLst>
            </p:cNvPr>
            <p:cNvSpPr>
              <a:spLocks noChangeShapeType="1"/>
            </p:cNvSpPr>
            <p:nvPr/>
          </p:nvSpPr>
          <p:spPr bwMode="auto">
            <a:xfrm>
              <a:off x="7467600" y="22860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5" name="Line 36">
              <a:extLst>
                <a:ext uri="{FF2B5EF4-FFF2-40B4-BE49-F238E27FC236}">
                  <a16:creationId xmlns:a16="http://schemas.microsoft.com/office/drawing/2014/main" id="{ED9F7EF3-2FC6-44AC-A33E-A8C8BD2F5F97}"/>
                </a:ext>
              </a:extLst>
            </p:cNvPr>
            <p:cNvSpPr>
              <a:spLocks noChangeShapeType="1"/>
            </p:cNvSpPr>
            <p:nvPr/>
          </p:nvSpPr>
          <p:spPr bwMode="auto">
            <a:xfrm>
              <a:off x="7924800" y="14478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6" name="Line 37">
              <a:extLst>
                <a:ext uri="{FF2B5EF4-FFF2-40B4-BE49-F238E27FC236}">
                  <a16:creationId xmlns:a16="http://schemas.microsoft.com/office/drawing/2014/main" id="{155756EB-2E7B-4B56-8327-909F4FEFB5B3}"/>
                </a:ext>
              </a:extLst>
            </p:cNvPr>
            <p:cNvSpPr>
              <a:spLocks noChangeShapeType="1"/>
            </p:cNvSpPr>
            <p:nvPr/>
          </p:nvSpPr>
          <p:spPr bwMode="auto">
            <a:xfrm>
              <a:off x="7924800" y="2362200"/>
              <a:ext cx="0" cy="4267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7" name="Line 38">
              <a:extLst>
                <a:ext uri="{FF2B5EF4-FFF2-40B4-BE49-F238E27FC236}">
                  <a16:creationId xmlns:a16="http://schemas.microsoft.com/office/drawing/2014/main" id="{DE2DF086-5C9B-4906-95AD-06782AB14A48}"/>
                </a:ext>
              </a:extLst>
            </p:cNvPr>
            <p:cNvSpPr>
              <a:spLocks noChangeShapeType="1"/>
            </p:cNvSpPr>
            <p:nvPr/>
          </p:nvSpPr>
          <p:spPr bwMode="auto">
            <a:xfrm>
              <a:off x="7467600" y="2362200"/>
              <a:ext cx="4572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8" name="Line 39">
              <a:extLst>
                <a:ext uri="{FF2B5EF4-FFF2-40B4-BE49-F238E27FC236}">
                  <a16:creationId xmlns:a16="http://schemas.microsoft.com/office/drawing/2014/main" id="{4B52A80D-142F-4DB5-B509-7D76B3890088}"/>
                </a:ext>
              </a:extLst>
            </p:cNvPr>
            <p:cNvSpPr>
              <a:spLocks noChangeShapeType="1"/>
            </p:cNvSpPr>
            <p:nvPr/>
          </p:nvSpPr>
          <p:spPr bwMode="auto">
            <a:xfrm>
              <a:off x="7467600" y="6629400"/>
              <a:ext cx="4572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9" name="Line 40">
              <a:extLst>
                <a:ext uri="{FF2B5EF4-FFF2-40B4-BE49-F238E27FC236}">
                  <a16:creationId xmlns:a16="http://schemas.microsoft.com/office/drawing/2014/main" id="{2F18FB45-B47D-4B7D-BE15-1C87FDFA0858}"/>
                </a:ext>
              </a:extLst>
            </p:cNvPr>
            <p:cNvSpPr>
              <a:spLocks noChangeShapeType="1"/>
            </p:cNvSpPr>
            <p:nvPr/>
          </p:nvSpPr>
          <p:spPr bwMode="auto">
            <a:xfrm>
              <a:off x="7924800" y="2590800"/>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0" name="Line 41">
              <a:extLst>
                <a:ext uri="{FF2B5EF4-FFF2-40B4-BE49-F238E27FC236}">
                  <a16:creationId xmlns:a16="http://schemas.microsoft.com/office/drawing/2014/main" id="{CBAB977A-48C6-4A7C-8D5A-84E3BB3A024D}"/>
                </a:ext>
              </a:extLst>
            </p:cNvPr>
            <p:cNvSpPr>
              <a:spLocks noChangeShapeType="1"/>
            </p:cNvSpPr>
            <p:nvPr/>
          </p:nvSpPr>
          <p:spPr bwMode="auto">
            <a:xfrm>
              <a:off x="10287000" y="25908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1" name="Line 42">
              <a:extLst>
                <a:ext uri="{FF2B5EF4-FFF2-40B4-BE49-F238E27FC236}">
                  <a16:creationId xmlns:a16="http://schemas.microsoft.com/office/drawing/2014/main" id="{7B922EE0-E1DD-4AC7-B469-5C5267C7166C}"/>
                </a:ext>
              </a:extLst>
            </p:cNvPr>
            <p:cNvSpPr>
              <a:spLocks noChangeShapeType="1"/>
            </p:cNvSpPr>
            <p:nvPr/>
          </p:nvSpPr>
          <p:spPr bwMode="auto">
            <a:xfrm flipV="1">
              <a:off x="10591800" y="13716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2" name="Line 43">
              <a:extLst>
                <a:ext uri="{FF2B5EF4-FFF2-40B4-BE49-F238E27FC236}">
                  <a16:creationId xmlns:a16="http://schemas.microsoft.com/office/drawing/2014/main" id="{0CBD2F64-8ED5-44AE-839F-B151A2932DA6}"/>
                </a:ext>
              </a:extLst>
            </p:cNvPr>
            <p:cNvSpPr>
              <a:spLocks noChangeShapeType="1"/>
            </p:cNvSpPr>
            <p:nvPr/>
          </p:nvSpPr>
          <p:spPr bwMode="auto">
            <a:xfrm>
              <a:off x="10439400" y="1371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3" name="Line 44">
              <a:extLst>
                <a:ext uri="{FF2B5EF4-FFF2-40B4-BE49-F238E27FC236}">
                  <a16:creationId xmlns:a16="http://schemas.microsoft.com/office/drawing/2014/main" id="{336AFBA0-FBD4-455B-9150-A5CC806B6A90}"/>
                </a:ext>
              </a:extLst>
            </p:cNvPr>
            <p:cNvSpPr>
              <a:spLocks noChangeShapeType="1"/>
            </p:cNvSpPr>
            <p:nvPr/>
          </p:nvSpPr>
          <p:spPr bwMode="auto">
            <a:xfrm>
              <a:off x="8077200" y="1219200"/>
              <a:ext cx="0" cy="4800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4" name="Line 45">
              <a:extLst>
                <a:ext uri="{FF2B5EF4-FFF2-40B4-BE49-F238E27FC236}">
                  <a16:creationId xmlns:a16="http://schemas.microsoft.com/office/drawing/2014/main" id="{4A6177AB-A4D0-45AB-BE6B-BF4A84241608}"/>
                </a:ext>
              </a:extLst>
            </p:cNvPr>
            <p:cNvSpPr>
              <a:spLocks noChangeShapeType="1"/>
            </p:cNvSpPr>
            <p:nvPr/>
          </p:nvSpPr>
          <p:spPr bwMode="auto">
            <a:xfrm flipH="1">
              <a:off x="7467600" y="1219200"/>
              <a:ext cx="60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5" name="Line 46">
              <a:extLst>
                <a:ext uri="{FF2B5EF4-FFF2-40B4-BE49-F238E27FC236}">
                  <a16:creationId xmlns:a16="http://schemas.microsoft.com/office/drawing/2014/main" id="{180A5122-A95A-4FE0-85C3-69E8D61AA0E9}"/>
                </a:ext>
              </a:extLst>
            </p:cNvPr>
            <p:cNvSpPr>
              <a:spLocks noChangeShapeType="1"/>
            </p:cNvSpPr>
            <p:nvPr/>
          </p:nvSpPr>
          <p:spPr bwMode="auto">
            <a:xfrm flipH="1">
              <a:off x="7467600" y="1752600"/>
              <a:ext cx="60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6" name="Line 47">
              <a:extLst>
                <a:ext uri="{FF2B5EF4-FFF2-40B4-BE49-F238E27FC236}">
                  <a16:creationId xmlns:a16="http://schemas.microsoft.com/office/drawing/2014/main" id="{6ECD2B22-D53C-4094-B4D1-A3B134F55748}"/>
                </a:ext>
              </a:extLst>
            </p:cNvPr>
            <p:cNvSpPr>
              <a:spLocks noChangeShapeType="1"/>
            </p:cNvSpPr>
            <p:nvPr/>
          </p:nvSpPr>
          <p:spPr bwMode="auto">
            <a:xfrm flipH="1">
              <a:off x="7467600" y="5486400"/>
              <a:ext cx="60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7" name="Line 48">
              <a:extLst>
                <a:ext uri="{FF2B5EF4-FFF2-40B4-BE49-F238E27FC236}">
                  <a16:creationId xmlns:a16="http://schemas.microsoft.com/office/drawing/2014/main" id="{A6B6BDD0-9472-4609-9713-F154CF6B5657}"/>
                </a:ext>
              </a:extLst>
            </p:cNvPr>
            <p:cNvSpPr>
              <a:spLocks noChangeShapeType="1"/>
            </p:cNvSpPr>
            <p:nvPr/>
          </p:nvSpPr>
          <p:spPr bwMode="auto">
            <a:xfrm flipH="1">
              <a:off x="7467600" y="6019800"/>
              <a:ext cx="60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8" name="Line 49">
              <a:extLst>
                <a:ext uri="{FF2B5EF4-FFF2-40B4-BE49-F238E27FC236}">
                  <a16:creationId xmlns:a16="http://schemas.microsoft.com/office/drawing/2014/main" id="{6867628C-CAB1-4282-9369-804452C8B5CC}"/>
                </a:ext>
              </a:extLst>
            </p:cNvPr>
            <p:cNvSpPr>
              <a:spLocks noChangeShapeType="1"/>
            </p:cNvSpPr>
            <p:nvPr/>
          </p:nvSpPr>
          <p:spPr bwMode="auto">
            <a:xfrm flipH="1">
              <a:off x="8077200" y="3886200"/>
              <a:ext cx="60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9" name="Line 50">
              <a:extLst>
                <a:ext uri="{FF2B5EF4-FFF2-40B4-BE49-F238E27FC236}">
                  <a16:creationId xmlns:a16="http://schemas.microsoft.com/office/drawing/2014/main" id="{9B0A14B1-0BDD-4750-93AB-AEA597F635AE}"/>
                </a:ext>
              </a:extLst>
            </p:cNvPr>
            <p:cNvSpPr>
              <a:spLocks noChangeShapeType="1"/>
            </p:cNvSpPr>
            <p:nvPr/>
          </p:nvSpPr>
          <p:spPr bwMode="auto">
            <a:xfrm>
              <a:off x="3505200" y="35052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60" name="Rectangle 51">
              <a:extLst>
                <a:ext uri="{FF2B5EF4-FFF2-40B4-BE49-F238E27FC236}">
                  <a16:creationId xmlns:a16="http://schemas.microsoft.com/office/drawing/2014/main" id="{B932EDB3-A766-4C9D-A2B8-ED058324CBF6}"/>
                </a:ext>
              </a:extLst>
            </p:cNvPr>
            <p:cNvSpPr>
              <a:spLocks noChangeArrowheads="1"/>
            </p:cNvSpPr>
            <p:nvPr/>
          </p:nvSpPr>
          <p:spPr bwMode="auto">
            <a:xfrm>
              <a:off x="8686800" y="5105400"/>
              <a:ext cx="457200" cy="152400"/>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p>
          </p:txBody>
        </p:sp>
        <p:sp>
          <p:nvSpPr>
            <p:cNvPr id="61" name="Rectangle 52">
              <a:extLst>
                <a:ext uri="{FF2B5EF4-FFF2-40B4-BE49-F238E27FC236}">
                  <a16:creationId xmlns:a16="http://schemas.microsoft.com/office/drawing/2014/main" id="{B2B44A67-24D3-4D5D-B3BC-72EA06A63560}"/>
                </a:ext>
              </a:extLst>
            </p:cNvPr>
            <p:cNvSpPr>
              <a:spLocks noChangeArrowheads="1"/>
            </p:cNvSpPr>
            <p:nvPr/>
          </p:nvSpPr>
          <p:spPr bwMode="auto">
            <a:xfrm>
              <a:off x="8686800" y="5410200"/>
              <a:ext cx="457200" cy="1524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p>
          </p:txBody>
        </p:sp>
        <p:sp>
          <p:nvSpPr>
            <p:cNvPr id="62" name="Text Box 53">
              <a:extLst>
                <a:ext uri="{FF2B5EF4-FFF2-40B4-BE49-F238E27FC236}">
                  <a16:creationId xmlns:a16="http://schemas.microsoft.com/office/drawing/2014/main" id="{EE6917FA-2E7C-4303-8676-4A00FCD19E57}"/>
                </a:ext>
              </a:extLst>
            </p:cNvPr>
            <p:cNvSpPr txBox="1">
              <a:spLocks noChangeArrowheads="1"/>
            </p:cNvSpPr>
            <p:nvPr/>
          </p:nvSpPr>
          <p:spPr bwMode="auto">
            <a:xfrm>
              <a:off x="9204325" y="5018088"/>
              <a:ext cx="8226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pPr>
              <a:r>
                <a:rPr lang="en-US" altLang="zh-CN" sz="1200" b="1" dirty="0">
                  <a:solidFill>
                    <a:srgbClr val="C00000"/>
                  </a:solidFill>
                  <a:latin typeface="Comic Sans MS" panose="030F0702030302020204" pitchFamily="66" charset="0"/>
                </a:rPr>
                <a:t>Required</a:t>
              </a:r>
            </a:p>
          </p:txBody>
        </p:sp>
        <p:sp>
          <p:nvSpPr>
            <p:cNvPr id="63" name="Text Box 54">
              <a:extLst>
                <a:ext uri="{FF2B5EF4-FFF2-40B4-BE49-F238E27FC236}">
                  <a16:creationId xmlns:a16="http://schemas.microsoft.com/office/drawing/2014/main" id="{23C41141-A387-43C5-9654-E8323F7CED62}"/>
                </a:ext>
              </a:extLst>
            </p:cNvPr>
            <p:cNvSpPr txBox="1">
              <a:spLocks noChangeArrowheads="1"/>
            </p:cNvSpPr>
            <p:nvPr/>
          </p:nvSpPr>
          <p:spPr bwMode="auto">
            <a:xfrm>
              <a:off x="9204326" y="5322889"/>
              <a:ext cx="10134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pPr>
              <a:r>
                <a:rPr lang="en-US" altLang="zh-CN" sz="1200" b="1" dirty="0">
                  <a:solidFill>
                    <a:srgbClr val="C00000"/>
                  </a:solidFill>
                  <a:latin typeface="Comic Sans MS" panose="030F0702030302020204" pitchFamily="66" charset="0"/>
                </a:rPr>
                <a:t>Conditional</a:t>
              </a:r>
            </a:p>
            <a:p>
              <a:pPr algn="l" eaLnBrk="1" hangingPunct="1">
                <a:lnSpc>
                  <a:spcPct val="100000"/>
                </a:lnSpc>
                <a:spcBef>
                  <a:spcPct val="0"/>
                </a:spcBef>
              </a:pPr>
              <a:r>
                <a:rPr lang="en-US" altLang="zh-CN" sz="1200" b="1" dirty="0">
                  <a:solidFill>
                    <a:srgbClr val="C00000"/>
                  </a:solidFill>
                  <a:latin typeface="Comic Sans MS" panose="030F0702030302020204" pitchFamily="66" charset="0"/>
                </a:rPr>
                <a:t>or Optional</a:t>
              </a:r>
            </a:p>
          </p:txBody>
        </p:sp>
        <p:sp>
          <p:nvSpPr>
            <p:cNvPr id="64" name="Line 55">
              <a:extLst>
                <a:ext uri="{FF2B5EF4-FFF2-40B4-BE49-F238E27FC236}">
                  <a16:creationId xmlns:a16="http://schemas.microsoft.com/office/drawing/2014/main" id="{BFA8B75D-8D4D-473C-8DCB-73A2748493F2}"/>
                </a:ext>
              </a:extLst>
            </p:cNvPr>
            <p:cNvSpPr>
              <a:spLocks noChangeShapeType="1"/>
            </p:cNvSpPr>
            <p:nvPr/>
          </p:nvSpPr>
          <p:spPr bwMode="auto">
            <a:xfrm flipH="1">
              <a:off x="2362198" y="4495800"/>
              <a:ext cx="2" cy="12191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65" name="Text Box 56">
              <a:extLst>
                <a:ext uri="{FF2B5EF4-FFF2-40B4-BE49-F238E27FC236}">
                  <a16:creationId xmlns:a16="http://schemas.microsoft.com/office/drawing/2014/main" id="{085F5BFE-FB90-46E0-8793-3639E93C8F87}"/>
                </a:ext>
              </a:extLst>
            </p:cNvPr>
            <p:cNvSpPr txBox="1">
              <a:spLocks noChangeArrowheads="1"/>
            </p:cNvSpPr>
            <p:nvPr/>
          </p:nvSpPr>
          <p:spPr bwMode="auto">
            <a:xfrm>
              <a:off x="2362197" y="4519617"/>
              <a:ext cx="14189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spcBef>
                  <a:spcPct val="0"/>
                </a:spcBef>
              </a:pPr>
              <a:r>
                <a:rPr lang="en-US" altLang="zh-CN" sz="1200" b="1" dirty="0">
                  <a:solidFill>
                    <a:srgbClr val="3333FF"/>
                  </a:solidFill>
                  <a:latin typeface="Comic Sans MS" panose="030F0702030302020204" pitchFamily="66" charset="0"/>
                </a:rPr>
                <a:t>Language</a:t>
              </a:r>
            </a:p>
            <a:p>
              <a:pPr algn="l" eaLnBrk="1" hangingPunct="1">
                <a:lnSpc>
                  <a:spcPct val="100000"/>
                </a:lnSpc>
                <a:spcBef>
                  <a:spcPct val="0"/>
                </a:spcBef>
              </a:pPr>
              <a:r>
                <a:rPr lang="en-US" altLang="zh-CN" sz="1200" b="1" dirty="0">
                  <a:solidFill>
                    <a:srgbClr val="3333FF"/>
                  </a:solidFill>
                  <a:latin typeface="Comic Sans MS" panose="030F0702030302020204" pitchFamily="66" charset="0"/>
                </a:rPr>
                <a:t>Character Set</a:t>
              </a:r>
            </a:p>
            <a:p>
              <a:pPr algn="l" eaLnBrk="1" hangingPunct="1">
                <a:lnSpc>
                  <a:spcPct val="100000"/>
                </a:lnSpc>
                <a:spcBef>
                  <a:spcPct val="0"/>
                </a:spcBef>
              </a:pPr>
              <a:r>
                <a:rPr lang="en-US" altLang="zh-CN" sz="1200" b="1" dirty="0">
                  <a:solidFill>
                    <a:srgbClr val="3333FF"/>
                  </a:solidFill>
                  <a:latin typeface="Comic Sans MS" panose="030F0702030302020204" pitchFamily="66" charset="0"/>
                </a:rPr>
                <a:t>Hierarchy</a:t>
              </a:r>
            </a:p>
            <a:p>
              <a:pPr algn="l" eaLnBrk="1" hangingPunct="1">
                <a:lnSpc>
                  <a:spcPct val="100000"/>
                </a:lnSpc>
                <a:spcBef>
                  <a:spcPct val="0"/>
                </a:spcBef>
              </a:pPr>
              <a:r>
                <a:rPr lang="en-US" altLang="zh-CN" sz="1200" b="1" dirty="0">
                  <a:solidFill>
                    <a:srgbClr val="3333FF"/>
                  </a:solidFill>
                  <a:latin typeface="Comic Sans MS" panose="030F0702030302020204" pitchFamily="66" charset="0"/>
                </a:rPr>
                <a:t>Standard Name,</a:t>
              </a:r>
            </a:p>
            <a:p>
              <a:pPr algn="l" eaLnBrk="1" hangingPunct="1">
                <a:lnSpc>
                  <a:spcPct val="100000"/>
                </a:lnSpc>
                <a:spcBef>
                  <a:spcPct val="0"/>
                </a:spcBef>
              </a:pPr>
              <a:r>
                <a:rPr lang="en-US" altLang="zh-CN" sz="1200" b="1" dirty="0">
                  <a:solidFill>
                    <a:srgbClr val="3333FF"/>
                  </a:solidFill>
                  <a:latin typeface="Comic Sans MS" panose="030F0702030302020204" pitchFamily="66" charset="0"/>
                </a:rPr>
                <a:t>Version </a:t>
              </a:r>
            </a:p>
            <a:p>
              <a:pPr algn="l" eaLnBrk="1" hangingPunct="1">
                <a:lnSpc>
                  <a:spcPct val="100000"/>
                </a:lnSpc>
                <a:spcBef>
                  <a:spcPct val="0"/>
                </a:spcBef>
              </a:pPr>
              <a:r>
                <a:rPr lang="en-US" altLang="zh-CN" sz="1200" b="1" dirty="0">
                  <a:solidFill>
                    <a:srgbClr val="3333FF"/>
                  </a:solidFill>
                  <a:latin typeface="Comic Sans MS" panose="030F0702030302020204" pitchFamily="66" charset="0"/>
                </a:rPr>
                <a:t>Date</a:t>
              </a:r>
            </a:p>
          </p:txBody>
        </p:sp>
        <p:sp>
          <p:nvSpPr>
            <p:cNvPr id="66" name="Line 57">
              <a:extLst>
                <a:ext uri="{FF2B5EF4-FFF2-40B4-BE49-F238E27FC236}">
                  <a16:creationId xmlns:a16="http://schemas.microsoft.com/office/drawing/2014/main" id="{1A78A9AD-FDEE-49C7-B96A-4B09CF850CDA}"/>
                </a:ext>
              </a:extLst>
            </p:cNvPr>
            <p:cNvSpPr>
              <a:spLocks noChangeShapeType="1"/>
            </p:cNvSpPr>
            <p:nvPr/>
          </p:nvSpPr>
          <p:spPr bwMode="auto">
            <a:xfrm flipH="1">
              <a:off x="2057400" y="5181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67" name="Line 58">
              <a:extLst>
                <a:ext uri="{FF2B5EF4-FFF2-40B4-BE49-F238E27FC236}">
                  <a16:creationId xmlns:a16="http://schemas.microsoft.com/office/drawing/2014/main" id="{358C4B4C-61AD-49CC-AB2C-EA6A0B0446E4}"/>
                </a:ext>
              </a:extLst>
            </p:cNvPr>
            <p:cNvSpPr>
              <a:spLocks noChangeShapeType="1"/>
            </p:cNvSpPr>
            <p:nvPr/>
          </p:nvSpPr>
          <p:spPr bwMode="auto">
            <a:xfrm flipV="1">
              <a:off x="2057400" y="3886200"/>
              <a:ext cx="0" cy="129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68" name="Line 59">
              <a:extLst>
                <a:ext uri="{FF2B5EF4-FFF2-40B4-BE49-F238E27FC236}">
                  <a16:creationId xmlns:a16="http://schemas.microsoft.com/office/drawing/2014/main" id="{48B6AB7E-01E3-44EC-BF5D-4722E15C5ED5}"/>
                </a:ext>
              </a:extLst>
            </p:cNvPr>
            <p:cNvSpPr>
              <a:spLocks noChangeShapeType="1"/>
            </p:cNvSpPr>
            <p:nvPr/>
          </p:nvSpPr>
          <p:spPr bwMode="auto">
            <a:xfrm>
              <a:off x="2057400" y="3886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69" name="Line 60">
              <a:extLst>
                <a:ext uri="{FF2B5EF4-FFF2-40B4-BE49-F238E27FC236}">
                  <a16:creationId xmlns:a16="http://schemas.microsoft.com/office/drawing/2014/main" id="{206A0370-FA60-46BB-8741-DB1E33D1DF6F}"/>
                </a:ext>
              </a:extLst>
            </p:cNvPr>
            <p:cNvSpPr>
              <a:spLocks noChangeShapeType="1"/>
            </p:cNvSpPr>
            <p:nvPr/>
          </p:nvSpPr>
          <p:spPr bwMode="auto">
            <a:xfrm flipV="1">
              <a:off x="2514600" y="3657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sp>
        <p:nvSpPr>
          <p:cNvPr id="70" name="矩形 2">
            <a:extLst>
              <a:ext uri="{FF2B5EF4-FFF2-40B4-BE49-F238E27FC236}">
                <a16:creationId xmlns:a16="http://schemas.microsoft.com/office/drawing/2014/main" id="{5F091DBF-3552-41C5-976F-05B78C96E8CD}"/>
              </a:ext>
            </a:extLst>
          </p:cNvPr>
          <p:cNvSpPr/>
          <p:nvPr/>
        </p:nvSpPr>
        <p:spPr>
          <a:xfrm>
            <a:off x="271320" y="87868"/>
            <a:ext cx="4211409" cy="461665"/>
          </a:xfrm>
          <a:prstGeom prst="rect">
            <a:avLst/>
          </a:prstGeom>
        </p:spPr>
        <p:txBody>
          <a:bodyPr wrap="none">
            <a:spAutoFit/>
          </a:bodyPr>
          <a:lstStyle/>
          <a:p>
            <a:pPr marL="285750" indent="-285750">
              <a:buFont typeface="Wingdings" panose="05000000000000000000" pitchFamily="2" charset="2"/>
              <a:buChar char="u"/>
            </a:pPr>
            <a:r>
              <a:rPr lang="en-US" altLang="zh-CN" sz="2400" b="1" dirty="0">
                <a:solidFill>
                  <a:srgbClr val="FF0000"/>
                </a:solidFill>
                <a:latin typeface="Comic Sans MS" panose="030F0702030302020204" pitchFamily="66" charset="0"/>
              </a:rPr>
              <a:t>1.2 Metadata Standards</a:t>
            </a:r>
            <a:endParaRPr lang="zh-CN" altLang="en-US" sz="2400" dirty="0">
              <a:solidFill>
                <a:srgbClr val="FF0000"/>
              </a:solidFill>
            </a:endParaRPr>
          </a:p>
        </p:txBody>
      </p:sp>
      <p:sp>
        <p:nvSpPr>
          <p:cNvPr id="71" name="Text Box 61">
            <a:extLst>
              <a:ext uri="{FF2B5EF4-FFF2-40B4-BE49-F238E27FC236}">
                <a16:creationId xmlns:a16="http://schemas.microsoft.com/office/drawing/2014/main" id="{882CD94F-5162-4F17-A6BF-09A76AE71C4D}"/>
              </a:ext>
            </a:extLst>
          </p:cNvPr>
          <p:cNvSpPr txBox="1">
            <a:spLocks noChangeArrowheads="1"/>
          </p:cNvSpPr>
          <p:nvPr/>
        </p:nvSpPr>
        <p:spPr bwMode="auto">
          <a:xfrm>
            <a:off x="295557" y="1387734"/>
            <a:ext cx="4623382" cy="115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gn="l" eaLnBrk="1" hangingPunct="1">
              <a:lnSpc>
                <a:spcPct val="150000"/>
              </a:lnSpc>
              <a:spcBef>
                <a:spcPct val="0"/>
              </a:spcBef>
              <a:buFont typeface="Wingdings" panose="05000000000000000000" pitchFamily="2" charset="2"/>
              <a:buChar char="l"/>
            </a:pPr>
            <a:r>
              <a:rPr lang="en-US" altLang="zh-CN" sz="1600" b="1" dirty="0">
                <a:solidFill>
                  <a:srgbClr val="00B050"/>
                </a:solidFill>
                <a:latin typeface="Comic Sans MS" panose="030F0702030302020204" pitchFamily="66" charset="0"/>
              </a:rPr>
              <a:t>ISO Metadata 19115</a:t>
            </a:r>
          </a:p>
          <a:p>
            <a:pPr marL="285750" indent="-285750" algn="l" eaLnBrk="1" hangingPunct="1">
              <a:lnSpc>
                <a:spcPct val="150000"/>
              </a:lnSpc>
              <a:spcBef>
                <a:spcPct val="0"/>
              </a:spcBef>
              <a:buFont typeface="Wingdings" panose="05000000000000000000" pitchFamily="2" charset="2"/>
              <a:buChar char="l"/>
            </a:pPr>
            <a:r>
              <a:rPr lang="en-US" altLang="zh-CN" sz="1600" b="1" dirty="0">
                <a:solidFill>
                  <a:srgbClr val="00B050"/>
                </a:solidFill>
                <a:latin typeface="Comic Sans MS" panose="030F0702030302020204" pitchFamily="66" charset="0"/>
              </a:rPr>
              <a:t>CCOP/ASEAN </a:t>
            </a:r>
            <a:r>
              <a:rPr lang="en-US" altLang="zh-CN" sz="1600" b="1" dirty="0" err="1">
                <a:solidFill>
                  <a:srgbClr val="00B050"/>
                </a:solidFill>
                <a:latin typeface="Comic Sans MS" panose="030F0702030302020204" pitchFamily="66" charset="0"/>
              </a:rPr>
              <a:t>Geoninformation</a:t>
            </a:r>
            <a:r>
              <a:rPr lang="en-US" altLang="zh-CN" sz="1600" b="1" dirty="0">
                <a:solidFill>
                  <a:srgbClr val="00B050"/>
                </a:solidFill>
                <a:latin typeface="Comic Sans MS" panose="030F0702030302020204" pitchFamily="66" charset="0"/>
              </a:rPr>
              <a:t> Standards</a:t>
            </a:r>
          </a:p>
          <a:p>
            <a:pPr marL="285750" indent="-285750" algn="l" eaLnBrk="1" hangingPunct="1">
              <a:lnSpc>
                <a:spcPct val="150000"/>
              </a:lnSpc>
              <a:spcBef>
                <a:spcPct val="0"/>
              </a:spcBef>
              <a:buFont typeface="Wingdings" panose="05000000000000000000" pitchFamily="2" charset="2"/>
              <a:buChar char="l"/>
            </a:pPr>
            <a:r>
              <a:rPr lang="en-US" altLang="zh-CN" sz="1600" b="1" dirty="0">
                <a:solidFill>
                  <a:schemeClr val="bg1">
                    <a:lumMod val="50000"/>
                  </a:schemeClr>
                </a:solidFill>
                <a:latin typeface="Comic Sans MS" panose="030F0702030302020204" pitchFamily="66" charset="0"/>
              </a:rPr>
              <a:t>CGS metadata standard</a:t>
            </a:r>
          </a:p>
        </p:txBody>
      </p:sp>
    </p:spTree>
    <p:extLst>
      <p:ext uri="{BB962C8B-B14F-4D97-AF65-F5344CB8AC3E}">
        <p14:creationId xmlns:p14="http://schemas.microsoft.com/office/powerpoint/2010/main" val="80594401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5ED381-217E-A17E-D57B-7EF3BAEC57B1}"/>
              </a:ext>
            </a:extLst>
          </p:cNvPr>
          <p:cNvPicPr>
            <a:picLocks noChangeAspect="1"/>
          </p:cNvPicPr>
          <p:nvPr/>
        </p:nvPicPr>
        <p:blipFill rotWithShape="1">
          <a:blip r:embed="rId2"/>
          <a:srcRect l="20601" t="13250" r="22000" b="8001"/>
          <a:stretch/>
        </p:blipFill>
        <p:spPr>
          <a:xfrm>
            <a:off x="47327" y="595323"/>
            <a:ext cx="6404071" cy="5927488"/>
          </a:xfrm>
          <a:prstGeom prst="rect">
            <a:avLst/>
          </a:prstGeom>
        </p:spPr>
      </p:pic>
      <p:pic>
        <p:nvPicPr>
          <p:cNvPr id="7" name="Picture 6">
            <a:extLst>
              <a:ext uri="{FF2B5EF4-FFF2-40B4-BE49-F238E27FC236}">
                <a16:creationId xmlns:a16="http://schemas.microsoft.com/office/drawing/2014/main" id="{A8015CBB-1CF4-0AD7-F1E9-B64D87185AF4}"/>
              </a:ext>
            </a:extLst>
          </p:cNvPr>
          <p:cNvPicPr>
            <a:picLocks noChangeAspect="1"/>
          </p:cNvPicPr>
          <p:nvPr/>
        </p:nvPicPr>
        <p:blipFill rotWithShape="1">
          <a:blip r:embed="rId3"/>
          <a:srcRect l="20300" t="53008" r="21601" b="7039"/>
          <a:stretch/>
        </p:blipFill>
        <p:spPr>
          <a:xfrm>
            <a:off x="6213511" y="3709671"/>
            <a:ext cx="5976664" cy="2739928"/>
          </a:xfrm>
          <a:prstGeom prst="rect">
            <a:avLst/>
          </a:prstGeom>
        </p:spPr>
      </p:pic>
      <p:pic>
        <p:nvPicPr>
          <p:cNvPr id="11" name="Picture 10">
            <a:extLst>
              <a:ext uri="{FF2B5EF4-FFF2-40B4-BE49-F238E27FC236}">
                <a16:creationId xmlns:a16="http://schemas.microsoft.com/office/drawing/2014/main" id="{C64259F1-DF32-B8E9-5C29-1857206C3EED}"/>
              </a:ext>
            </a:extLst>
          </p:cNvPr>
          <p:cNvPicPr>
            <a:picLocks noChangeAspect="1"/>
          </p:cNvPicPr>
          <p:nvPr/>
        </p:nvPicPr>
        <p:blipFill rotWithShape="1">
          <a:blip r:embed="rId4"/>
          <a:srcRect l="33200" t="61550" r="40900" b="33200"/>
          <a:stretch/>
        </p:blipFill>
        <p:spPr>
          <a:xfrm>
            <a:off x="3071664" y="822534"/>
            <a:ext cx="3240360" cy="437887"/>
          </a:xfrm>
          <a:prstGeom prst="rect">
            <a:avLst/>
          </a:prstGeom>
        </p:spPr>
      </p:pic>
      <p:sp>
        <p:nvSpPr>
          <p:cNvPr id="13" name="TextBox 12">
            <a:extLst>
              <a:ext uri="{FF2B5EF4-FFF2-40B4-BE49-F238E27FC236}">
                <a16:creationId xmlns:a16="http://schemas.microsoft.com/office/drawing/2014/main" id="{7ADD0001-9450-C42F-61DD-4E4EE2083C0D}"/>
              </a:ext>
            </a:extLst>
          </p:cNvPr>
          <p:cNvSpPr txBox="1"/>
          <p:nvPr/>
        </p:nvSpPr>
        <p:spPr>
          <a:xfrm>
            <a:off x="7032104" y="6404841"/>
            <a:ext cx="6143170" cy="338554"/>
          </a:xfrm>
          <a:prstGeom prst="rect">
            <a:avLst/>
          </a:prstGeom>
          <a:noFill/>
        </p:spPr>
        <p:txBody>
          <a:bodyPr wrap="square">
            <a:spAutoFit/>
          </a:bodyPr>
          <a:lstStyle/>
          <a:p>
            <a:r>
              <a:rPr lang="en-US" sz="1600" dirty="0">
                <a:solidFill>
                  <a:schemeClr val="bg1">
                    <a:lumMod val="50000"/>
                  </a:schemeClr>
                </a:solidFill>
              </a:rPr>
              <a:t>https://www.nature.com/articles/d41586-022-02820-7</a:t>
            </a:r>
          </a:p>
        </p:txBody>
      </p:sp>
      <p:sp>
        <p:nvSpPr>
          <p:cNvPr id="15" name="TextBox 14">
            <a:extLst>
              <a:ext uri="{FF2B5EF4-FFF2-40B4-BE49-F238E27FC236}">
                <a16:creationId xmlns:a16="http://schemas.microsoft.com/office/drawing/2014/main" id="{80A36CC3-6603-B6FC-D1DB-E73176EFA517}"/>
              </a:ext>
            </a:extLst>
          </p:cNvPr>
          <p:cNvSpPr txBox="1"/>
          <p:nvPr/>
        </p:nvSpPr>
        <p:spPr>
          <a:xfrm>
            <a:off x="7149615" y="1707005"/>
            <a:ext cx="5040560" cy="646331"/>
          </a:xfrm>
          <a:prstGeom prst="rect">
            <a:avLst/>
          </a:prstGeom>
          <a:noFill/>
        </p:spPr>
        <p:txBody>
          <a:bodyPr wrap="square">
            <a:spAutoFit/>
          </a:bodyPr>
          <a:lstStyle/>
          <a:p>
            <a:pPr marL="285750" indent="-285750">
              <a:buFont typeface="Wingdings" panose="05000000000000000000" pitchFamily="2" charset="2"/>
              <a:buChar char="§"/>
            </a:pPr>
            <a:r>
              <a:rPr lang="en-US" dirty="0"/>
              <a:t>If we’re serious about sharing data, we need to develop the Standards that can make data FAIR.</a:t>
            </a:r>
          </a:p>
        </p:txBody>
      </p:sp>
      <p:sp>
        <p:nvSpPr>
          <p:cNvPr id="17" name="TextBox 16">
            <a:extLst>
              <a:ext uri="{FF2B5EF4-FFF2-40B4-BE49-F238E27FC236}">
                <a16:creationId xmlns:a16="http://schemas.microsoft.com/office/drawing/2014/main" id="{7E975CE4-8A23-E40B-E245-E78FEBF661FC}"/>
              </a:ext>
            </a:extLst>
          </p:cNvPr>
          <p:cNvSpPr txBox="1"/>
          <p:nvPr/>
        </p:nvSpPr>
        <p:spPr>
          <a:xfrm>
            <a:off x="7176120" y="2488481"/>
            <a:ext cx="6288314" cy="646331"/>
          </a:xfrm>
          <a:prstGeom prst="rect">
            <a:avLst/>
          </a:prstGeom>
          <a:noFill/>
        </p:spPr>
        <p:txBody>
          <a:bodyPr wrap="square">
            <a:spAutoFit/>
          </a:bodyPr>
          <a:lstStyle/>
          <a:p>
            <a:pPr marL="285750" indent="-285750">
              <a:buFont typeface="Wingdings" panose="05000000000000000000" pitchFamily="2" charset="2"/>
              <a:buChar char="§"/>
            </a:pPr>
            <a:r>
              <a:rPr lang="en-US" dirty="0">
                <a:solidFill>
                  <a:srgbClr val="FF0000"/>
                </a:solidFill>
              </a:rPr>
              <a:t>Without appropriate metadata, data-sharing</a:t>
            </a:r>
          </a:p>
          <a:p>
            <a:r>
              <a:rPr lang="en-US" dirty="0">
                <a:solidFill>
                  <a:srgbClr val="FF0000"/>
                </a:solidFill>
              </a:rPr>
              <a:t>      mandates are pointless.</a:t>
            </a:r>
          </a:p>
        </p:txBody>
      </p:sp>
      <p:sp>
        <p:nvSpPr>
          <p:cNvPr id="21" name="TextBox 20">
            <a:extLst>
              <a:ext uri="{FF2B5EF4-FFF2-40B4-BE49-F238E27FC236}">
                <a16:creationId xmlns:a16="http://schemas.microsoft.com/office/drawing/2014/main" id="{CF719341-3F8B-0BC0-6D4B-61B549743AF8}"/>
              </a:ext>
            </a:extLst>
          </p:cNvPr>
          <p:cNvSpPr txBox="1"/>
          <p:nvPr/>
        </p:nvSpPr>
        <p:spPr>
          <a:xfrm>
            <a:off x="6816080" y="641096"/>
            <a:ext cx="5256584" cy="830997"/>
          </a:xfrm>
          <a:prstGeom prst="rect">
            <a:avLst/>
          </a:prstGeom>
          <a:noFill/>
        </p:spPr>
        <p:txBody>
          <a:bodyPr wrap="square">
            <a:spAutoFit/>
          </a:bodyPr>
          <a:lstStyle/>
          <a:p>
            <a:r>
              <a:rPr lang="en-US" sz="1600" dirty="0">
                <a:solidFill>
                  <a:schemeClr val="accent4"/>
                </a:solidFill>
              </a:rPr>
              <a:t>Mark A. </a:t>
            </a:r>
            <a:r>
              <a:rPr lang="en-US" sz="1600" dirty="0" err="1">
                <a:solidFill>
                  <a:schemeClr val="accent4"/>
                </a:solidFill>
              </a:rPr>
              <a:t>Musen</a:t>
            </a:r>
            <a:endParaRPr lang="en-US" sz="1600" dirty="0">
              <a:solidFill>
                <a:schemeClr val="accent4"/>
              </a:solidFill>
            </a:endParaRPr>
          </a:p>
          <a:p>
            <a:r>
              <a:rPr lang="en-US" sz="1600" dirty="0">
                <a:solidFill>
                  <a:schemeClr val="accent4"/>
                </a:solidFill>
              </a:rPr>
              <a:t>professor of medicine (biomedical informatics) and biomedical data science at Stanford University in California.</a:t>
            </a:r>
          </a:p>
        </p:txBody>
      </p:sp>
      <p:sp>
        <p:nvSpPr>
          <p:cNvPr id="6" name="Title 1">
            <a:extLst>
              <a:ext uri="{FF2B5EF4-FFF2-40B4-BE49-F238E27FC236}">
                <a16:creationId xmlns:a16="http://schemas.microsoft.com/office/drawing/2014/main" id="{2218B67A-820E-F668-B55B-7CA9F270E8DB}"/>
              </a:ext>
            </a:extLst>
          </p:cNvPr>
          <p:cNvSpPr txBox="1">
            <a:spLocks/>
          </p:cNvSpPr>
          <p:nvPr/>
        </p:nvSpPr>
        <p:spPr>
          <a:xfrm>
            <a:off x="407368" y="188640"/>
            <a:ext cx="3284868" cy="562074"/>
          </a:xfrm>
          <a:prstGeom prst="rect">
            <a:avLst/>
          </a:prstGeom>
        </p:spPr>
        <p:txBody>
          <a:bodyP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0000"/>
                </a:solidFill>
              </a:rPr>
              <a:t> </a:t>
            </a:r>
            <a:r>
              <a:rPr lang="en-US" sz="2800" dirty="0">
                <a:solidFill>
                  <a:srgbClr val="FF0000"/>
                </a:solidFill>
                <a:latin typeface="Cambria" panose="02040503050406030204" pitchFamily="18" charset="0"/>
                <a:ea typeface="Cambria" panose="02040503050406030204" pitchFamily="18" charset="0"/>
              </a:rPr>
              <a:t>Why </a:t>
            </a:r>
            <a:r>
              <a:rPr lang="en-US" sz="2400" dirty="0">
                <a:solidFill>
                  <a:srgbClr val="FF0000"/>
                </a:solidFill>
                <a:latin typeface="Cambria" panose="02040503050406030204" pitchFamily="18" charset="0"/>
                <a:ea typeface="Cambria" panose="02040503050406030204" pitchFamily="18" charset="0"/>
              </a:rPr>
              <a:t>Metadata is import ?</a:t>
            </a:r>
            <a:endParaRPr lang="en-US" sz="2800"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000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A9D89D4-5879-4265-8C14-2C0F9553A7D6}"/>
              </a:ext>
            </a:extLst>
          </p:cNvPr>
          <p:cNvPicPr>
            <a:picLocks noChangeAspect="1"/>
          </p:cNvPicPr>
          <p:nvPr/>
        </p:nvPicPr>
        <p:blipFill>
          <a:blip r:embed="rId2"/>
          <a:stretch>
            <a:fillRect/>
          </a:stretch>
        </p:blipFill>
        <p:spPr>
          <a:xfrm>
            <a:off x="174580" y="1033166"/>
            <a:ext cx="7407612" cy="3960440"/>
          </a:xfrm>
          <a:prstGeom prst="rect">
            <a:avLst/>
          </a:prstGeom>
        </p:spPr>
      </p:pic>
      <p:pic>
        <p:nvPicPr>
          <p:cNvPr id="6" name="图片 5">
            <a:extLst>
              <a:ext uri="{FF2B5EF4-FFF2-40B4-BE49-F238E27FC236}">
                <a16:creationId xmlns:a16="http://schemas.microsoft.com/office/drawing/2014/main" id="{419ACBA0-ACE0-417B-B9C0-FCC69971C25B}"/>
              </a:ext>
            </a:extLst>
          </p:cNvPr>
          <p:cNvPicPr>
            <a:picLocks noChangeAspect="1"/>
          </p:cNvPicPr>
          <p:nvPr/>
        </p:nvPicPr>
        <p:blipFill>
          <a:blip r:embed="rId3"/>
          <a:stretch>
            <a:fillRect/>
          </a:stretch>
        </p:blipFill>
        <p:spPr>
          <a:xfrm>
            <a:off x="7608168" y="3146363"/>
            <a:ext cx="4399777" cy="1801651"/>
          </a:xfrm>
          <a:prstGeom prst="rect">
            <a:avLst/>
          </a:prstGeom>
        </p:spPr>
      </p:pic>
      <p:pic>
        <p:nvPicPr>
          <p:cNvPr id="7" name="图片 6">
            <a:extLst>
              <a:ext uri="{FF2B5EF4-FFF2-40B4-BE49-F238E27FC236}">
                <a16:creationId xmlns:a16="http://schemas.microsoft.com/office/drawing/2014/main" id="{1AC22DE0-1532-463B-AF3B-31AF7C806397}"/>
              </a:ext>
            </a:extLst>
          </p:cNvPr>
          <p:cNvPicPr>
            <a:picLocks noChangeAspect="1"/>
          </p:cNvPicPr>
          <p:nvPr/>
        </p:nvPicPr>
        <p:blipFill>
          <a:blip r:embed="rId4"/>
          <a:stretch>
            <a:fillRect/>
          </a:stretch>
        </p:blipFill>
        <p:spPr>
          <a:xfrm>
            <a:off x="7608168" y="5039198"/>
            <a:ext cx="4422647" cy="1795907"/>
          </a:xfrm>
          <a:prstGeom prst="rect">
            <a:avLst/>
          </a:prstGeom>
        </p:spPr>
      </p:pic>
      <p:sp>
        <p:nvSpPr>
          <p:cNvPr id="8" name="文本框 7">
            <a:extLst>
              <a:ext uri="{FF2B5EF4-FFF2-40B4-BE49-F238E27FC236}">
                <a16:creationId xmlns:a16="http://schemas.microsoft.com/office/drawing/2014/main" id="{E5653FDE-A418-4667-A2DE-2EC69BEC866B}"/>
              </a:ext>
            </a:extLst>
          </p:cNvPr>
          <p:cNvSpPr txBox="1"/>
          <p:nvPr/>
        </p:nvSpPr>
        <p:spPr>
          <a:xfrm>
            <a:off x="1433736" y="140075"/>
            <a:ext cx="6096000" cy="461665"/>
          </a:xfrm>
          <a:prstGeom prst="rect">
            <a:avLst/>
          </a:prstGeom>
          <a:noFill/>
        </p:spPr>
        <p:txBody>
          <a:bodyPr wrap="square">
            <a:spAutoFit/>
          </a:bodyPr>
          <a:lstStyle/>
          <a:p>
            <a:r>
              <a:rPr lang="en-US" altLang="zh-CN" sz="2400" b="1" dirty="0">
                <a:solidFill>
                  <a:srgbClr val="0033CC"/>
                </a:solidFill>
                <a:latin typeface="华文细黑" panose="02010600040101010101" pitchFamily="2" charset="-122"/>
                <a:ea typeface="华文细黑" panose="02010600040101010101" pitchFamily="2" charset="-122"/>
                <a:sym typeface="+mn-ea"/>
              </a:rPr>
              <a:t>DDE Big Data</a:t>
            </a:r>
            <a:r>
              <a:rPr lang="zh-CN" altLang="en-US" sz="2400" b="1" dirty="0">
                <a:solidFill>
                  <a:srgbClr val="0033CC"/>
                </a:solidFill>
                <a:latin typeface="华文细黑" panose="02010600040101010101" pitchFamily="2" charset="-122"/>
                <a:ea typeface="华文细黑" panose="02010600040101010101" pitchFamily="2" charset="-122"/>
                <a:sym typeface="+mn-ea"/>
              </a:rPr>
              <a:t> </a:t>
            </a:r>
            <a:r>
              <a:rPr lang="en-US" altLang="zh-CN" sz="2400" b="1" dirty="0">
                <a:solidFill>
                  <a:srgbClr val="0033CC"/>
                </a:solidFill>
                <a:latin typeface="华文细黑" panose="02010600040101010101" pitchFamily="2" charset="-122"/>
                <a:ea typeface="华文细黑" panose="02010600040101010101" pitchFamily="2" charset="-122"/>
                <a:sym typeface="+mn-ea"/>
              </a:rPr>
              <a:t>…</a:t>
            </a:r>
            <a:endParaRPr lang="zh-CN" altLang="en-US" sz="2400" dirty="0">
              <a:solidFill>
                <a:srgbClr val="0033CC"/>
              </a:solidFill>
              <a:latin typeface="华文细黑" panose="02010600040101010101" pitchFamily="2" charset="-122"/>
              <a:ea typeface="华文细黑" panose="02010600040101010101" pitchFamily="2" charset="-122"/>
            </a:endParaRPr>
          </a:p>
        </p:txBody>
      </p:sp>
      <p:pic>
        <p:nvPicPr>
          <p:cNvPr id="9" name="图片 8">
            <a:extLst>
              <a:ext uri="{FF2B5EF4-FFF2-40B4-BE49-F238E27FC236}">
                <a16:creationId xmlns:a16="http://schemas.microsoft.com/office/drawing/2014/main" id="{38204E00-5C7B-4BFA-8ADD-2F07F314386C}"/>
              </a:ext>
            </a:extLst>
          </p:cNvPr>
          <p:cNvPicPr>
            <a:picLocks noChangeAspect="1"/>
          </p:cNvPicPr>
          <p:nvPr/>
        </p:nvPicPr>
        <p:blipFill>
          <a:blip r:embed="rId5"/>
          <a:stretch>
            <a:fillRect/>
          </a:stretch>
        </p:blipFill>
        <p:spPr>
          <a:xfrm>
            <a:off x="296046" y="5061119"/>
            <a:ext cx="3084104" cy="1728512"/>
          </a:xfrm>
          <a:prstGeom prst="rect">
            <a:avLst/>
          </a:prstGeom>
        </p:spPr>
      </p:pic>
      <p:pic>
        <p:nvPicPr>
          <p:cNvPr id="10" name="图片 9">
            <a:extLst>
              <a:ext uri="{FF2B5EF4-FFF2-40B4-BE49-F238E27FC236}">
                <a16:creationId xmlns:a16="http://schemas.microsoft.com/office/drawing/2014/main" id="{778D38D4-A689-49D1-94DF-D8D02DCF51B6}"/>
              </a:ext>
            </a:extLst>
          </p:cNvPr>
          <p:cNvPicPr>
            <a:picLocks noChangeAspect="1"/>
          </p:cNvPicPr>
          <p:nvPr/>
        </p:nvPicPr>
        <p:blipFill>
          <a:blip r:embed="rId6"/>
          <a:stretch>
            <a:fillRect/>
          </a:stretch>
        </p:blipFill>
        <p:spPr>
          <a:xfrm>
            <a:off x="3452158" y="5039198"/>
            <a:ext cx="4084002" cy="1722596"/>
          </a:xfrm>
          <a:prstGeom prst="rect">
            <a:avLst/>
          </a:prstGeom>
        </p:spPr>
      </p:pic>
      <p:grpSp>
        <p:nvGrpSpPr>
          <p:cNvPr id="2" name="Group 1">
            <a:extLst>
              <a:ext uri="{FF2B5EF4-FFF2-40B4-BE49-F238E27FC236}">
                <a16:creationId xmlns:a16="http://schemas.microsoft.com/office/drawing/2014/main" id="{CE4B4C30-D251-FAE1-BA21-603032A5C23D}"/>
              </a:ext>
            </a:extLst>
          </p:cNvPr>
          <p:cNvGrpSpPr/>
          <p:nvPr/>
        </p:nvGrpSpPr>
        <p:grpSpPr>
          <a:xfrm>
            <a:off x="5447928" y="404664"/>
            <a:ext cx="6450742" cy="3236558"/>
            <a:chOff x="4012953" y="376116"/>
            <a:chExt cx="4176464" cy="2448895"/>
          </a:xfrm>
        </p:grpSpPr>
        <p:pic>
          <p:nvPicPr>
            <p:cNvPr id="3" name="Picture 2">
              <a:extLst>
                <a:ext uri="{FF2B5EF4-FFF2-40B4-BE49-F238E27FC236}">
                  <a16:creationId xmlns:a16="http://schemas.microsoft.com/office/drawing/2014/main" id="{7B8759D8-6432-CD3F-183C-FA8747174C1E}"/>
                </a:ext>
              </a:extLst>
            </p:cNvPr>
            <p:cNvPicPr>
              <a:picLocks noChangeAspect="1"/>
            </p:cNvPicPr>
            <p:nvPr/>
          </p:nvPicPr>
          <p:blipFill rotWithShape="1">
            <a:blip r:embed="rId7"/>
            <a:srcRect l="12900" t="25850" r="10801" b="10159"/>
            <a:stretch/>
          </p:blipFill>
          <p:spPr>
            <a:xfrm>
              <a:off x="4012953" y="376116"/>
              <a:ext cx="4176464" cy="233515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6C9B50D3-B241-A5E2-B034-AB494969B525}"/>
                </a:ext>
              </a:extLst>
            </p:cNvPr>
            <p:cNvSpPr txBox="1"/>
            <p:nvPr/>
          </p:nvSpPr>
          <p:spPr>
            <a:xfrm>
              <a:off x="5659778" y="2595859"/>
              <a:ext cx="2529639" cy="229152"/>
            </a:xfrm>
            <a:prstGeom prst="rect">
              <a:avLst/>
            </a:prstGeom>
            <a:noFill/>
          </p:spPr>
          <p:txBody>
            <a:bodyPr wrap="square">
              <a:spAutoFit/>
            </a:bodyPr>
            <a:lstStyle/>
            <a:p>
              <a:r>
                <a:rPr lang="en-US" altLang="zh-CN" sz="900" i="1" kern="100" dirty="0">
                  <a:solidFill>
                    <a:schemeClr val="bg1">
                      <a:lumMod val="50000"/>
                    </a:schemeClr>
                  </a:solidFill>
                  <a:ea typeface="华文细黑" panose="02010600040101010101" pitchFamily="2" charset="-122"/>
                  <a:cs typeface="Arial" panose="020B0604020202020204" pitchFamily="34" charset="0"/>
                </a:rPr>
                <a:t>—from Fan Junxuan 20220224 at </a:t>
              </a:r>
              <a:r>
                <a:rPr lang="en-US" altLang="zh-CN" sz="900" i="1" kern="100" dirty="0" err="1">
                  <a:solidFill>
                    <a:schemeClr val="bg1">
                      <a:lumMod val="50000"/>
                    </a:schemeClr>
                  </a:solidFill>
                  <a:ea typeface="华文细黑" panose="02010600040101010101" pitchFamily="2" charset="-122"/>
                  <a:cs typeface="Arial" panose="020B0604020202020204" pitchFamily="34" charset="0"/>
                </a:rPr>
                <a:t>Geoinfo</a:t>
              </a:r>
              <a:r>
                <a:rPr lang="en-US" altLang="zh-CN" sz="900" i="1" kern="100" dirty="0">
                  <a:solidFill>
                    <a:schemeClr val="bg1">
                      <a:lumMod val="50000"/>
                    </a:schemeClr>
                  </a:solidFill>
                  <a:ea typeface="华文细黑" panose="02010600040101010101" pitchFamily="2" charset="-122"/>
                  <a:cs typeface="Arial" panose="020B0604020202020204" pitchFamily="34" charset="0"/>
                </a:rPr>
                <a:t> Summit</a:t>
              </a:r>
              <a:endParaRPr lang="en-US" sz="900" i="1" dirty="0">
                <a:solidFill>
                  <a:schemeClr val="bg1">
                    <a:lumMod val="50000"/>
                  </a:schemeClr>
                </a:solidFill>
              </a:endParaRPr>
            </a:p>
          </p:txBody>
        </p:sp>
      </p:grpSp>
      <p:pic>
        <p:nvPicPr>
          <p:cNvPr id="12" name="图片 7">
            <a:extLst>
              <a:ext uri="{FF2B5EF4-FFF2-40B4-BE49-F238E27FC236}">
                <a16:creationId xmlns:a16="http://schemas.microsoft.com/office/drawing/2014/main" id="{385D123A-2D01-06A5-9773-2533F26BB7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336" y="140075"/>
            <a:ext cx="1080120" cy="492554"/>
          </a:xfrm>
          <a:prstGeom prst="rect">
            <a:avLst/>
          </a:prstGeom>
        </p:spPr>
      </p:pic>
    </p:spTree>
    <p:extLst>
      <p:ext uri="{BB962C8B-B14F-4D97-AF65-F5344CB8AC3E}">
        <p14:creationId xmlns:p14="http://schemas.microsoft.com/office/powerpoint/2010/main" val="2264182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8600" y="-37009"/>
            <a:ext cx="8856984" cy="705485"/>
          </a:xfrm>
        </p:spPr>
        <p:txBody>
          <a:bodyPr>
            <a:normAutofit/>
          </a:bodyPr>
          <a:lstStyle/>
          <a:p>
            <a:pPr algn="l"/>
            <a:r>
              <a:rPr lang="en-US" altLang="zh-CN" sz="2400" b="1"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DDE Big Knowledge …</a:t>
            </a:r>
            <a:endParaRPr lang="zh-CN" altLang="en-US" sz="2400" b="1"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4" name="文本框 3"/>
          <p:cNvSpPr txBox="1"/>
          <p:nvPr/>
        </p:nvSpPr>
        <p:spPr>
          <a:xfrm>
            <a:off x="263352" y="800771"/>
            <a:ext cx="11558270" cy="892552"/>
          </a:xfrm>
          <a:prstGeom prst="rect">
            <a:avLst/>
          </a:prstGeom>
          <a:noFill/>
        </p:spPr>
        <p:txBody>
          <a:bodyPr wrap="square">
            <a:spAutoFit/>
          </a:bodyPr>
          <a:lstStyle/>
          <a:p>
            <a:pPr algn="just"/>
            <a:r>
              <a:rPr lang="en-US" altLang="zh-CN" sz="2000" dirty="0">
                <a:ea typeface="华文细黑" panose="02010600040101010101" pitchFamily="2" charset="-122"/>
              </a:rPr>
              <a:t>Academic geoscience knowledge system/graph developed thru Top-down and Bottom-up and other methods.</a:t>
            </a:r>
          </a:p>
          <a:p>
            <a:pPr algn="just"/>
            <a:r>
              <a:rPr lang="en-US" altLang="zh-CN" sz="1600" dirty="0">
                <a:solidFill>
                  <a:srgbClr val="0033CC"/>
                </a:solidFill>
                <a:ea typeface="华文细黑" panose="02010600040101010101" pitchFamily="2" charset="-122"/>
                <a:sym typeface="+mn-ea"/>
              </a:rPr>
              <a:t>sedimentology, stratigraphy, paleogeography, paleontology, hydrogeology, geomorphology, tectonics, porphyry copper, geohazards, magmatic petrology, geochronology, </a:t>
            </a:r>
            <a:r>
              <a:rPr lang="en-US" altLang="zh-CN" sz="1600" dirty="0" err="1">
                <a:solidFill>
                  <a:srgbClr val="0033CC"/>
                </a:solidFill>
                <a:ea typeface="华文细黑" panose="02010600040101010101" pitchFamily="2" charset="-122"/>
                <a:sym typeface="+mn-ea"/>
              </a:rPr>
              <a:t>geothermics</a:t>
            </a:r>
            <a:r>
              <a:rPr lang="en-US" altLang="zh-CN" sz="1600" dirty="0">
                <a:solidFill>
                  <a:srgbClr val="0033CC"/>
                </a:solidFill>
                <a:ea typeface="华文细黑" panose="02010600040101010101" pitchFamily="2" charset="-122"/>
                <a:sym typeface="+mn-ea"/>
              </a:rPr>
              <a:t>, geophysics, geochemistry, petroleum geology, … </a:t>
            </a:r>
            <a:endParaRPr lang="zh-CN" altLang="en-US" sz="1600" dirty="0">
              <a:solidFill>
                <a:srgbClr val="0033CC"/>
              </a:solidFill>
              <a:ea typeface="华文细黑" panose="02010600040101010101" pitchFamily="2" charset="-122"/>
            </a:endParaRPr>
          </a:p>
        </p:txBody>
      </p:sp>
      <p:sp>
        <p:nvSpPr>
          <p:cNvPr id="3" name="矩形 2">
            <a:extLst>
              <a:ext uri="{FF2B5EF4-FFF2-40B4-BE49-F238E27FC236}">
                <a16:creationId xmlns:a16="http://schemas.microsoft.com/office/drawing/2014/main" id="{646BAA36-BDA4-4898-9F13-390D5FFC3669}"/>
              </a:ext>
            </a:extLst>
          </p:cNvPr>
          <p:cNvSpPr/>
          <p:nvPr/>
        </p:nvSpPr>
        <p:spPr>
          <a:xfrm>
            <a:off x="7762907" y="6543143"/>
            <a:ext cx="4364336" cy="307777"/>
          </a:xfrm>
          <a:prstGeom prst="rect">
            <a:avLst/>
          </a:prstGeom>
        </p:spPr>
        <p:txBody>
          <a:bodyPr wrap="none">
            <a:spAutoFit/>
          </a:bodyPr>
          <a:lstStyle/>
          <a:p>
            <a:r>
              <a:rPr lang="en-US" altLang="zh-CN" sz="1400" i="1" dirty="0">
                <a:solidFill>
                  <a:schemeClr val="bg1">
                    <a:lumMod val="50000"/>
                  </a:schemeClr>
                </a:solidFill>
              </a:rPr>
              <a:t>— revised from ppt of Zhu </a:t>
            </a:r>
            <a:r>
              <a:rPr lang="en-US" altLang="zh-CN" sz="1400" i="1" dirty="0" err="1">
                <a:solidFill>
                  <a:schemeClr val="bg1">
                    <a:lumMod val="50000"/>
                  </a:schemeClr>
                </a:solidFill>
              </a:rPr>
              <a:t>Yunqiang</a:t>
            </a:r>
            <a:r>
              <a:rPr lang="en-US" altLang="zh-CN" sz="1400" i="1" dirty="0">
                <a:solidFill>
                  <a:schemeClr val="bg1">
                    <a:lumMod val="50000"/>
                  </a:schemeClr>
                </a:solidFill>
              </a:rPr>
              <a:t> and Hu Xiumian,2022</a:t>
            </a:r>
          </a:p>
        </p:txBody>
      </p:sp>
      <p:pic>
        <p:nvPicPr>
          <p:cNvPr id="9" name="图片 8"/>
          <p:cNvPicPr>
            <a:picLocks noChangeAspect="1"/>
          </p:cNvPicPr>
          <p:nvPr/>
        </p:nvPicPr>
        <p:blipFill>
          <a:blip r:embed="rId3"/>
          <a:stretch>
            <a:fillRect/>
          </a:stretch>
        </p:blipFill>
        <p:spPr>
          <a:xfrm>
            <a:off x="7225005" y="1723343"/>
            <a:ext cx="4083721" cy="2399541"/>
          </a:xfrm>
          <a:prstGeom prst="rect">
            <a:avLst/>
          </a:prstGeom>
        </p:spPr>
      </p:pic>
      <p:pic>
        <p:nvPicPr>
          <p:cNvPr id="7" name="图片 6"/>
          <p:cNvPicPr>
            <a:picLocks noChangeAspect="1"/>
          </p:cNvPicPr>
          <p:nvPr/>
        </p:nvPicPr>
        <p:blipFill>
          <a:blip r:embed="rId4"/>
          <a:stretch>
            <a:fillRect/>
          </a:stretch>
        </p:blipFill>
        <p:spPr>
          <a:xfrm>
            <a:off x="7174130" y="3659283"/>
            <a:ext cx="2808312" cy="2601351"/>
          </a:xfrm>
          <a:prstGeom prst="rect">
            <a:avLst/>
          </a:prstGeom>
        </p:spPr>
      </p:pic>
      <p:pic>
        <p:nvPicPr>
          <p:cNvPr id="10" name="图片 9">
            <a:extLst>
              <a:ext uri="{FF2B5EF4-FFF2-40B4-BE49-F238E27FC236}">
                <a16:creationId xmlns:a16="http://schemas.microsoft.com/office/drawing/2014/main" id="{5E96C4EE-8657-4F93-A0D0-7D5B35429EDE}"/>
              </a:ext>
            </a:extLst>
          </p:cNvPr>
          <p:cNvPicPr>
            <a:picLocks noChangeAspect="1"/>
          </p:cNvPicPr>
          <p:nvPr/>
        </p:nvPicPr>
        <p:blipFill>
          <a:blip r:embed="rId5"/>
          <a:stretch>
            <a:fillRect/>
          </a:stretch>
        </p:blipFill>
        <p:spPr>
          <a:xfrm>
            <a:off x="379364" y="1801237"/>
            <a:ext cx="5347486" cy="2522567"/>
          </a:xfrm>
          <a:prstGeom prst="rect">
            <a:avLst/>
          </a:prstGeom>
        </p:spPr>
      </p:pic>
      <p:sp>
        <p:nvSpPr>
          <p:cNvPr id="14" name="文本框 13">
            <a:extLst>
              <a:ext uri="{FF2B5EF4-FFF2-40B4-BE49-F238E27FC236}">
                <a16:creationId xmlns:a16="http://schemas.microsoft.com/office/drawing/2014/main" id="{FE0EBC29-C6BF-44D6-BE05-738A98258F3A}"/>
              </a:ext>
            </a:extLst>
          </p:cNvPr>
          <p:cNvSpPr txBox="1"/>
          <p:nvPr/>
        </p:nvSpPr>
        <p:spPr>
          <a:xfrm>
            <a:off x="8433024" y="5986800"/>
            <a:ext cx="2212560" cy="200055"/>
          </a:xfrm>
          <a:prstGeom prst="rect">
            <a:avLst/>
          </a:prstGeom>
          <a:noFill/>
        </p:spPr>
        <p:txBody>
          <a:bodyPr wrap="square" rtlCol="0" anchor="t">
            <a:spAutoFit/>
          </a:bodyPr>
          <a:lstStyle/>
          <a:p>
            <a:pPr algn="l">
              <a:buClrTx/>
              <a:buSzTx/>
              <a:buFontTx/>
            </a:pPr>
            <a:r>
              <a:rPr lang="en-US" altLang="zh-CN" sz="700" dirty="0">
                <a:ea typeface="华文宋体" panose="02010600040101010101" pitchFamily="2" charset="-122"/>
              </a:rPr>
              <a:t>K</a:t>
            </a:r>
            <a:r>
              <a:rPr lang="zh-CN" altLang="en-US" sz="700" dirty="0">
                <a:ea typeface="华文宋体" panose="02010600040101010101" pitchFamily="2" charset="-122"/>
              </a:rPr>
              <a:t>nowledge </a:t>
            </a:r>
            <a:r>
              <a:rPr lang="en-US" altLang="zh-CN" sz="700" dirty="0">
                <a:ea typeface="华文宋体" panose="02010600040101010101" pitchFamily="2" charset="-122"/>
              </a:rPr>
              <a:t>Graph</a:t>
            </a:r>
            <a:r>
              <a:rPr lang="zh-CN" altLang="en-US" sz="700" dirty="0">
                <a:ea typeface="华文宋体" panose="02010600040101010101" pitchFamily="2" charset="-122"/>
              </a:rPr>
              <a:t> of </a:t>
            </a:r>
            <a:r>
              <a:rPr lang="en-US" altLang="zh-CN" sz="700" dirty="0">
                <a:ea typeface="华文宋体" panose="02010600040101010101" pitchFamily="2" charset="-122"/>
              </a:rPr>
              <a:t>Sandstone Based on Neo4j Display</a:t>
            </a:r>
            <a:endParaRPr lang="zh-CN" altLang="en-US" sz="700" dirty="0">
              <a:ea typeface="华文宋体" panose="02010600040101010101" pitchFamily="2" charset="-122"/>
            </a:endParaRPr>
          </a:p>
        </p:txBody>
      </p:sp>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22309" r="19950"/>
          <a:stretch>
            <a:fillRect/>
          </a:stretch>
        </p:blipFill>
        <p:spPr>
          <a:xfrm>
            <a:off x="9902919" y="2923113"/>
            <a:ext cx="2212559" cy="2873920"/>
          </a:xfrm>
          <a:prstGeom prst="rect">
            <a:avLst/>
          </a:prstGeom>
          <a:ln w="12700">
            <a:solidFill>
              <a:schemeClr val="tx1"/>
            </a:solidFill>
          </a:ln>
        </p:spPr>
      </p:pic>
      <p:sp>
        <p:nvSpPr>
          <p:cNvPr id="6" name="矩形 5">
            <a:extLst>
              <a:ext uri="{FF2B5EF4-FFF2-40B4-BE49-F238E27FC236}">
                <a16:creationId xmlns:a16="http://schemas.microsoft.com/office/drawing/2014/main" id="{87004DBF-6DCA-40CE-815E-4C427A18BCF8}"/>
              </a:ext>
            </a:extLst>
          </p:cNvPr>
          <p:cNvSpPr/>
          <p:nvPr/>
        </p:nvSpPr>
        <p:spPr>
          <a:xfrm>
            <a:off x="258895" y="6315068"/>
            <a:ext cx="6441205" cy="523220"/>
          </a:xfrm>
          <a:prstGeom prst="rect">
            <a:avLst/>
          </a:prstGeom>
        </p:spPr>
        <p:txBody>
          <a:bodyPr wrap="square">
            <a:spAutoFit/>
          </a:bodyPr>
          <a:lstStyle/>
          <a:p>
            <a:r>
              <a:rPr lang="en-US" altLang="zh-CN" sz="1400" dirty="0"/>
              <a:t>Up</a:t>
            </a:r>
            <a:r>
              <a:rPr lang="zh-CN" altLang="en-US" sz="1400" dirty="0"/>
              <a:t> </a:t>
            </a:r>
            <a:r>
              <a:rPr lang="en-US" altLang="zh-CN" sz="1400" dirty="0"/>
              <a:t>to</a:t>
            </a:r>
            <a:r>
              <a:rPr lang="zh-CN" altLang="en-US" sz="1400" dirty="0"/>
              <a:t> </a:t>
            </a:r>
            <a:r>
              <a:rPr lang="en-US" altLang="zh-CN" sz="1400" dirty="0"/>
              <a:t>Aug</a:t>
            </a:r>
            <a:r>
              <a:rPr lang="zh-CN" altLang="en-US" sz="1400" dirty="0"/>
              <a:t> </a:t>
            </a:r>
            <a:r>
              <a:rPr lang="en-US" altLang="zh-CN" sz="1400" dirty="0"/>
              <a:t>2022,</a:t>
            </a:r>
            <a:r>
              <a:rPr lang="zh-CN" altLang="en-US" sz="1400" dirty="0"/>
              <a:t> </a:t>
            </a:r>
            <a:r>
              <a:rPr lang="en-US" altLang="zh-CN" sz="1400" dirty="0"/>
              <a:t>DDE has</a:t>
            </a:r>
            <a:r>
              <a:rPr lang="zh-CN" altLang="en-US" sz="1400" dirty="0"/>
              <a:t> </a:t>
            </a:r>
            <a:r>
              <a:rPr lang="en-US" altLang="zh-CN" sz="1400" dirty="0"/>
              <a:t>constructed</a:t>
            </a:r>
            <a:r>
              <a:rPr lang="zh-CN" altLang="en-US" sz="1400" dirty="0"/>
              <a:t> </a:t>
            </a:r>
            <a:r>
              <a:rPr lang="en-US" altLang="zh-CN" sz="1400" dirty="0">
                <a:solidFill>
                  <a:srgbClr val="0033CC"/>
                </a:solidFill>
              </a:rPr>
              <a:t>56073 </a:t>
            </a:r>
            <a:r>
              <a:rPr lang="en-US" altLang="zh-CN" sz="1400" dirty="0"/>
              <a:t>knowledge node and </a:t>
            </a:r>
            <a:r>
              <a:rPr lang="en-US" altLang="zh-CN" sz="1400" dirty="0">
                <a:solidFill>
                  <a:srgbClr val="0033CC"/>
                </a:solidFill>
              </a:rPr>
              <a:t>58193 relations of </a:t>
            </a:r>
            <a:r>
              <a:rPr lang="en-US" altLang="zh-CN" sz="1400" dirty="0"/>
              <a:t>20 disciplinaries. </a:t>
            </a:r>
            <a:endParaRPr lang="en-US" altLang="zh-CN" sz="1400" dirty="0">
              <a:solidFill>
                <a:srgbClr val="0033CC"/>
              </a:solidFill>
              <a:ea typeface="微软雅黑" panose="020B0503020204020204" pitchFamily="34" charset="-122"/>
              <a:sym typeface="+mn-ea"/>
            </a:endParaRPr>
          </a:p>
        </p:txBody>
      </p:sp>
      <p:pic>
        <p:nvPicPr>
          <p:cNvPr id="11" name="图片 10">
            <a:extLst>
              <a:ext uri="{FF2B5EF4-FFF2-40B4-BE49-F238E27FC236}">
                <a16:creationId xmlns:a16="http://schemas.microsoft.com/office/drawing/2014/main" id="{19087B26-9504-4CC2-9AB7-C5573C95F8F7}"/>
              </a:ext>
            </a:extLst>
          </p:cNvPr>
          <p:cNvPicPr>
            <a:picLocks noChangeAspect="1"/>
          </p:cNvPicPr>
          <p:nvPr/>
        </p:nvPicPr>
        <p:blipFill>
          <a:blip r:embed="rId7"/>
          <a:stretch>
            <a:fillRect/>
          </a:stretch>
        </p:blipFill>
        <p:spPr>
          <a:xfrm>
            <a:off x="479590" y="3828788"/>
            <a:ext cx="3712904" cy="1618109"/>
          </a:xfrm>
          <a:prstGeom prst="rect">
            <a:avLst/>
          </a:prstGeom>
        </p:spPr>
      </p:pic>
      <p:pic>
        <p:nvPicPr>
          <p:cNvPr id="12" name="图片 11">
            <a:extLst>
              <a:ext uri="{FF2B5EF4-FFF2-40B4-BE49-F238E27FC236}">
                <a16:creationId xmlns:a16="http://schemas.microsoft.com/office/drawing/2014/main" id="{85E7F620-73B4-4E10-8D1B-61CE67695617}"/>
              </a:ext>
            </a:extLst>
          </p:cNvPr>
          <p:cNvPicPr/>
          <p:nvPr/>
        </p:nvPicPr>
        <p:blipFill>
          <a:blip r:embed="rId8"/>
          <a:stretch>
            <a:fillRect/>
          </a:stretch>
        </p:blipFill>
        <p:spPr>
          <a:xfrm>
            <a:off x="317210" y="5115505"/>
            <a:ext cx="2735897" cy="1074019"/>
          </a:xfrm>
          <a:prstGeom prst="rect">
            <a:avLst/>
          </a:prstGeom>
        </p:spPr>
      </p:pic>
      <p:graphicFrame>
        <p:nvGraphicFramePr>
          <p:cNvPr id="13" name="表格 12">
            <a:extLst>
              <a:ext uri="{FF2B5EF4-FFF2-40B4-BE49-F238E27FC236}">
                <a16:creationId xmlns:a16="http://schemas.microsoft.com/office/drawing/2014/main" id="{D056934C-1439-4568-BEFA-A2EF5DE48FEA}"/>
              </a:ext>
            </a:extLst>
          </p:cNvPr>
          <p:cNvGraphicFramePr>
            <a:graphicFrameLocks noGrp="1"/>
          </p:cNvGraphicFramePr>
          <p:nvPr/>
        </p:nvGraphicFramePr>
        <p:xfrm>
          <a:off x="3053107" y="4925610"/>
          <a:ext cx="3646993" cy="1271225"/>
        </p:xfrm>
        <a:graphic>
          <a:graphicData uri="http://schemas.openxmlformats.org/drawingml/2006/table">
            <a:tbl>
              <a:tblPr firstRow="1" firstCol="1" bandRow="1">
                <a:tableStyleId>{69012ECD-51FC-41F1-AA8D-1B2483CD663E}</a:tableStyleId>
              </a:tblPr>
              <a:tblGrid>
                <a:gridCol w="895017">
                  <a:extLst>
                    <a:ext uri="{9D8B030D-6E8A-4147-A177-3AD203B41FA5}">
                      <a16:colId xmlns:a16="http://schemas.microsoft.com/office/drawing/2014/main" val="2766456467"/>
                    </a:ext>
                  </a:extLst>
                </a:gridCol>
                <a:gridCol w="2751976">
                  <a:extLst>
                    <a:ext uri="{9D8B030D-6E8A-4147-A177-3AD203B41FA5}">
                      <a16:colId xmlns:a16="http://schemas.microsoft.com/office/drawing/2014/main" val="477022007"/>
                    </a:ext>
                  </a:extLst>
                </a:gridCol>
              </a:tblGrid>
              <a:tr h="193285">
                <a:tc>
                  <a:txBody>
                    <a:bodyPr/>
                    <a:lstStyle/>
                    <a:p>
                      <a:pPr algn="ctr">
                        <a:spcAft>
                          <a:spcPts val="0"/>
                        </a:spcAft>
                      </a:pPr>
                      <a:r>
                        <a:rPr lang="en-US" altLang="zh-CN" sz="1000" kern="100" dirty="0">
                          <a:effectLst/>
                          <a:latin typeface="微软雅黑" panose="020B0503020204020204" pitchFamily="34" charset="-122"/>
                          <a:ea typeface="微软雅黑" panose="020B0503020204020204" pitchFamily="34" charset="-122"/>
                        </a:rPr>
                        <a:t>Rule nodes</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altLang="zh-CN" sz="1000" kern="100" dirty="0">
                          <a:effectLst/>
                          <a:latin typeface="微软雅黑" panose="020B0503020204020204" pitchFamily="34" charset="-122"/>
                          <a:ea typeface="微软雅黑" panose="020B0503020204020204" pitchFamily="34" charset="-122"/>
                        </a:rPr>
                        <a:t>Rule content</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6756790"/>
                  </a:ext>
                </a:extLst>
              </a:tr>
              <a:tr h="233989">
                <a:tc>
                  <a:txBody>
                    <a:bodyPr/>
                    <a:lstStyle/>
                    <a:p>
                      <a:pPr algn="ctr">
                        <a:spcAft>
                          <a:spcPts val="0"/>
                        </a:spcAft>
                      </a:pPr>
                      <a:r>
                        <a:rPr lang="en-US" sz="1000" kern="100" dirty="0">
                          <a:effectLst/>
                          <a:latin typeface="Arial" panose="020B0604020202020204" pitchFamily="34" charset="0"/>
                          <a:cs typeface="Arial" panose="020B0604020202020204" pitchFamily="34" charset="0"/>
                        </a:rPr>
                        <a:t>CaR1</a:t>
                      </a:r>
                      <a:endParaRPr lang="zh-CN" sz="1050" kern="100" dirty="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tc>
                  <a:txBody>
                    <a:bodyPr/>
                    <a:lstStyle/>
                    <a:p>
                      <a:pPr algn="ctr">
                        <a:spcAft>
                          <a:spcPts val="0"/>
                        </a:spcAft>
                      </a:pPr>
                      <a:r>
                        <a:rPr lang="en-US" sz="1000" kern="100" dirty="0">
                          <a:effectLst/>
                          <a:latin typeface="Arial" panose="020B0604020202020204" pitchFamily="34" charset="0"/>
                          <a:cs typeface="Arial" panose="020B0604020202020204" pitchFamily="34" charset="0"/>
                        </a:rPr>
                        <a:t>The classification is based on relative content of CaCO</a:t>
                      </a:r>
                      <a:r>
                        <a:rPr lang="en-US" sz="1000" kern="100" baseline="-25000" dirty="0">
                          <a:effectLst/>
                          <a:latin typeface="Arial" panose="020B0604020202020204" pitchFamily="34" charset="0"/>
                          <a:cs typeface="Arial" panose="020B0604020202020204" pitchFamily="34" charset="0"/>
                        </a:rPr>
                        <a:t>3</a:t>
                      </a:r>
                      <a:r>
                        <a:rPr lang="en-US" sz="1000" kern="100" dirty="0">
                          <a:effectLst/>
                          <a:latin typeface="Arial" panose="020B0604020202020204" pitchFamily="34" charset="0"/>
                          <a:cs typeface="Arial" panose="020B0604020202020204" pitchFamily="34" charset="0"/>
                        </a:rPr>
                        <a:t> and </a:t>
                      </a:r>
                      <a:r>
                        <a:rPr lang="en-US" sz="1000" kern="100" dirty="0" err="1">
                          <a:effectLst/>
                          <a:latin typeface="Arial" panose="020B0604020202020204" pitchFamily="34" charset="0"/>
                          <a:cs typeface="Arial" panose="020B0604020202020204" pitchFamily="34" charset="0"/>
                        </a:rPr>
                        <a:t>CaMg</a:t>
                      </a:r>
                      <a:r>
                        <a:rPr lang="en-US" sz="1000" kern="100" dirty="0">
                          <a:effectLst/>
                          <a:latin typeface="Arial" panose="020B0604020202020204" pitchFamily="34" charset="0"/>
                          <a:cs typeface="Arial" panose="020B0604020202020204" pitchFamily="34" charset="0"/>
                        </a:rPr>
                        <a:t>(CO</a:t>
                      </a:r>
                      <a:r>
                        <a:rPr lang="en-US" sz="1000" kern="100" baseline="-25000" dirty="0">
                          <a:effectLst/>
                          <a:latin typeface="Arial" panose="020B0604020202020204" pitchFamily="34" charset="0"/>
                          <a:cs typeface="Arial" panose="020B0604020202020204" pitchFamily="34" charset="0"/>
                        </a:rPr>
                        <a:t>3</a:t>
                      </a:r>
                      <a:r>
                        <a:rPr lang="en-US" sz="1000" kern="100" dirty="0">
                          <a:effectLst/>
                          <a:latin typeface="Arial" panose="020B0604020202020204" pitchFamily="34" charset="0"/>
                          <a:cs typeface="Arial" panose="020B0604020202020204" pitchFamily="34" charset="0"/>
                        </a:rPr>
                        <a:t>)</a:t>
                      </a:r>
                      <a:r>
                        <a:rPr lang="en-US" sz="1000" kern="100" baseline="-25000" dirty="0">
                          <a:effectLst/>
                          <a:latin typeface="Arial" panose="020B0604020202020204" pitchFamily="34" charset="0"/>
                          <a:cs typeface="Arial" panose="020B0604020202020204" pitchFamily="34" charset="0"/>
                        </a:rPr>
                        <a:t>2</a:t>
                      </a:r>
                      <a:endParaRPr lang="zh-CN" sz="1050" kern="100" dirty="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extLst>
                  <a:ext uri="{0D108BD9-81ED-4DB2-BD59-A6C34878D82A}">
                    <a16:rowId xmlns:a16="http://schemas.microsoft.com/office/drawing/2014/main" val="2309672036"/>
                  </a:ext>
                </a:extLst>
              </a:tr>
              <a:tr h="193285">
                <a:tc>
                  <a:txBody>
                    <a:bodyPr/>
                    <a:lstStyle/>
                    <a:p>
                      <a:pPr algn="ctr">
                        <a:spcAft>
                          <a:spcPts val="0"/>
                        </a:spcAft>
                      </a:pPr>
                      <a:r>
                        <a:rPr lang="en-US" sz="1000" kern="100" dirty="0">
                          <a:effectLst/>
                          <a:latin typeface="Arial" panose="020B0604020202020204" pitchFamily="34" charset="0"/>
                          <a:cs typeface="Arial" panose="020B0604020202020204" pitchFamily="34" charset="0"/>
                        </a:rPr>
                        <a:t>CaR2</a:t>
                      </a:r>
                      <a:endParaRPr lang="zh-CN" sz="1050" kern="100" dirty="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tc>
                  <a:txBody>
                    <a:bodyPr/>
                    <a:lstStyle/>
                    <a:p>
                      <a:pPr algn="ctr">
                        <a:spcAft>
                          <a:spcPts val="0"/>
                        </a:spcAft>
                      </a:pPr>
                      <a:r>
                        <a:rPr lang="en-US" sz="1000" kern="100" dirty="0">
                          <a:effectLst/>
                          <a:latin typeface="Arial" panose="020B0604020202020204" pitchFamily="34" charset="0"/>
                          <a:cs typeface="Arial" panose="020B0604020202020204" pitchFamily="34" charset="0"/>
                        </a:rPr>
                        <a:t>CaCO</a:t>
                      </a:r>
                      <a:r>
                        <a:rPr lang="en-US" sz="1000" kern="100" baseline="-25000" dirty="0">
                          <a:effectLst/>
                          <a:latin typeface="Arial" panose="020B0604020202020204" pitchFamily="34" charset="0"/>
                          <a:cs typeface="Arial" panose="020B0604020202020204" pitchFamily="34" charset="0"/>
                        </a:rPr>
                        <a:t>3</a:t>
                      </a:r>
                      <a:r>
                        <a:rPr lang="en-US" sz="1000" kern="100" dirty="0">
                          <a:effectLst/>
                          <a:latin typeface="Arial" panose="020B0604020202020204" pitchFamily="34" charset="0"/>
                          <a:cs typeface="Arial" panose="020B0604020202020204" pitchFamily="34" charset="0"/>
                        </a:rPr>
                        <a:t> content &lt;=10%</a:t>
                      </a:r>
                      <a:endParaRPr lang="zh-CN" sz="1050" kern="100" dirty="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extLst>
                  <a:ext uri="{0D108BD9-81ED-4DB2-BD59-A6C34878D82A}">
                    <a16:rowId xmlns:a16="http://schemas.microsoft.com/office/drawing/2014/main" val="263703776"/>
                  </a:ext>
                </a:extLst>
              </a:tr>
              <a:tr h="193285">
                <a:tc>
                  <a:txBody>
                    <a:bodyPr/>
                    <a:lstStyle/>
                    <a:p>
                      <a:pPr algn="ctr">
                        <a:spcAft>
                          <a:spcPts val="0"/>
                        </a:spcAft>
                      </a:pPr>
                      <a:r>
                        <a:rPr lang="en-US" sz="1000" kern="100" dirty="0">
                          <a:effectLst/>
                          <a:latin typeface="Arial" panose="020B0604020202020204" pitchFamily="34" charset="0"/>
                          <a:cs typeface="Arial" panose="020B0604020202020204" pitchFamily="34" charset="0"/>
                        </a:rPr>
                        <a:t>CaR3</a:t>
                      </a:r>
                      <a:endParaRPr lang="zh-CN" sz="1050" kern="100" dirty="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tc>
                  <a:txBody>
                    <a:bodyPr/>
                    <a:lstStyle/>
                    <a:p>
                      <a:pPr algn="ctr">
                        <a:spcAft>
                          <a:spcPts val="0"/>
                        </a:spcAft>
                      </a:pPr>
                      <a:r>
                        <a:rPr lang="en-US" sz="1000" kern="100" dirty="0">
                          <a:effectLst/>
                          <a:latin typeface="Arial" panose="020B0604020202020204" pitchFamily="34" charset="0"/>
                          <a:cs typeface="Arial" panose="020B0604020202020204" pitchFamily="34" charset="0"/>
                        </a:rPr>
                        <a:t>CaCO</a:t>
                      </a:r>
                      <a:r>
                        <a:rPr lang="en-US" sz="1000" kern="100" baseline="-25000" dirty="0">
                          <a:effectLst/>
                          <a:latin typeface="Arial" panose="020B0604020202020204" pitchFamily="34" charset="0"/>
                          <a:cs typeface="Arial" panose="020B0604020202020204" pitchFamily="34" charset="0"/>
                        </a:rPr>
                        <a:t>3</a:t>
                      </a:r>
                      <a:r>
                        <a:rPr lang="en-US" sz="1000" kern="100" dirty="0">
                          <a:effectLst/>
                          <a:latin typeface="Arial" panose="020B0604020202020204" pitchFamily="34" charset="0"/>
                          <a:cs typeface="Arial" panose="020B0604020202020204" pitchFamily="34" charset="0"/>
                        </a:rPr>
                        <a:t> content &gt;90%</a:t>
                      </a:r>
                      <a:endParaRPr lang="zh-CN" sz="1050" kern="100" dirty="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extLst>
                  <a:ext uri="{0D108BD9-81ED-4DB2-BD59-A6C34878D82A}">
                    <a16:rowId xmlns:a16="http://schemas.microsoft.com/office/drawing/2014/main" val="2864869587"/>
                  </a:ext>
                </a:extLst>
              </a:tr>
              <a:tr h="193285">
                <a:tc>
                  <a:txBody>
                    <a:bodyPr/>
                    <a:lstStyle/>
                    <a:p>
                      <a:pPr algn="ctr">
                        <a:spcAft>
                          <a:spcPts val="0"/>
                        </a:spcAft>
                      </a:pPr>
                      <a:r>
                        <a:rPr lang="en-US" sz="1000" kern="100">
                          <a:effectLst/>
                          <a:latin typeface="Arial" panose="020B0604020202020204" pitchFamily="34" charset="0"/>
                          <a:cs typeface="Arial" panose="020B0604020202020204" pitchFamily="34" charset="0"/>
                        </a:rPr>
                        <a:t>CaR4</a:t>
                      </a:r>
                      <a:endParaRPr lang="zh-CN" sz="1050" kern="10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tc>
                  <a:txBody>
                    <a:bodyPr/>
                    <a:lstStyle/>
                    <a:p>
                      <a:pPr algn="ctr">
                        <a:spcAft>
                          <a:spcPts val="0"/>
                        </a:spcAft>
                      </a:pPr>
                      <a:r>
                        <a:rPr lang="en-US" sz="1000" kern="100" dirty="0">
                          <a:effectLst/>
                          <a:latin typeface="Arial" panose="020B0604020202020204" pitchFamily="34" charset="0"/>
                          <a:cs typeface="Arial" panose="020B0604020202020204" pitchFamily="34" charset="0"/>
                        </a:rPr>
                        <a:t>10%&lt; CaCO</a:t>
                      </a:r>
                      <a:r>
                        <a:rPr lang="en-US" sz="1000" kern="100" baseline="-25000" dirty="0">
                          <a:effectLst/>
                          <a:latin typeface="Arial" panose="020B0604020202020204" pitchFamily="34" charset="0"/>
                          <a:cs typeface="Arial" panose="020B0604020202020204" pitchFamily="34" charset="0"/>
                        </a:rPr>
                        <a:t>3</a:t>
                      </a:r>
                      <a:r>
                        <a:rPr lang="en-US" sz="1000" kern="100" dirty="0">
                          <a:effectLst/>
                          <a:latin typeface="Arial" panose="020B0604020202020204" pitchFamily="34" charset="0"/>
                          <a:cs typeface="Arial" panose="020B0604020202020204" pitchFamily="34" charset="0"/>
                        </a:rPr>
                        <a:t> content &lt;=50%</a:t>
                      </a:r>
                      <a:endParaRPr lang="zh-CN" sz="1050" kern="100" dirty="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extLst>
                  <a:ext uri="{0D108BD9-81ED-4DB2-BD59-A6C34878D82A}">
                    <a16:rowId xmlns:a16="http://schemas.microsoft.com/office/drawing/2014/main" val="4116165847"/>
                  </a:ext>
                </a:extLst>
              </a:tr>
              <a:tr h="193285">
                <a:tc>
                  <a:txBody>
                    <a:bodyPr/>
                    <a:lstStyle/>
                    <a:p>
                      <a:pPr algn="ctr">
                        <a:spcAft>
                          <a:spcPts val="0"/>
                        </a:spcAft>
                      </a:pPr>
                      <a:r>
                        <a:rPr lang="en-US" sz="1000" kern="100">
                          <a:effectLst/>
                          <a:latin typeface="Arial" panose="020B0604020202020204" pitchFamily="34" charset="0"/>
                          <a:cs typeface="Arial" panose="020B0604020202020204" pitchFamily="34" charset="0"/>
                        </a:rPr>
                        <a:t>CaR5</a:t>
                      </a:r>
                      <a:endParaRPr lang="zh-CN" sz="1050" kern="10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tc>
                  <a:txBody>
                    <a:bodyPr/>
                    <a:lstStyle/>
                    <a:p>
                      <a:pPr algn="ctr">
                        <a:spcAft>
                          <a:spcPts val="0"/>
                        </a:spcAft>
                      </a:pPr>
                      <a:r>
                        <a:rPr lang="en-US" sz="1000" kern="100" dirty="0">
                          <a:effectLst/>
                          <a:latin typeface="Arial" panose="020B0604020202020204" pitchFamily="34" charset="0"/>
                          <a:cs typeface="Arial" panose="020B0604020202020204" pitchFamily="34" charset="0"/>
                        </a:rPr>
                        <a:t>50% &lt;CaCO</a:t>
                      </a:r>
                      <a:r>
                        <a:rPr lang="en-US" sz="1000" kern="100" baseline="-25000" dirty="0">
                          <a:effectLst/>
                          <a:latin typeface="Arial" panose="020B0604020202020204" pitchFamily="34" charset="0"/>
                          <a:cs typeface="Arial" panose="020B0604020202020204" pitchFamily="34" charset="0"/>
                        </a:rPr>
                        <a:t>3</a:t>
                      </a:r>
                      <a:r>
                        <a:rPr lang="en-US" sz="1000" kern="100" dirty="0">
                          <a:effectLst/>
                          <a:latin typeface="Arial" panose="020B0604020202020204" pitchFamily="34" charset="0"/>
                          <a:cs typeface="Arial" panose="020B0604020202020204" pitchFamily="34" charset="0"/>
                        </a:rPr>
                        <a:t> content &lt;=90%</a:t>
                      </a:r>
                      <a:endParaRPr lang="zh-CN" sz="1050" kern="100" dirty="0">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tc>
                <a:extLst>
                  <a:ext uri="{0D108BD9-81ED-4DB2-BD59-A6C34878D82A}">
                    <a16:rowId xmlns:a16="http://schemas.microsoft.com/office/drawing/2014/main" val="699744449"/>
                  </a:ext>
                </a:extLst>
              </a:tr>
            </a:tbl>
          </a:graphicData>
        </a:graphic>
      </p:graphicFrame>
      <p:pic>
        <p:nvPicPr>
          <p:cNvPr id="15" name="图片 7">
            <a:extLst>
              <a:ext uri="{FF2B5EF4-FFF2-40B4-BE49-F238E27FC236}">
                <a16:creationId xmlns:a16="http://schemas.microsoft.com/office/drawing/2014/main" id="{96BA5A6D-FFE0-E379-7EA0-9E24454D711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337" y="50833"/>
            <a:ext cx="1080120" cy="492554"/>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478309" y="1866733"/>
            <a:ext cx="11104091" cy="3497747"/>
          </a:xfrm>
          <a:prstGeom prst="roundRect">
            <a:avLst>
              <a:gd name="adj" fmla="val 379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圆角矩形 1"/>
          <p:cNvSpPr/>
          <p:nvPr/>
        </p:nvSpPr>
        <p:spPr>
          <a:xfrm>
            <a:off x="478309" y="5473174"/>
            <a:ext cx="11104091" cy="1337561"/>
          </a:xfrm>
          <a:prstGeom prst="roundRect">
            <a:avLst>
              <a:gd name="adj" fmla="val 107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직사각형 45"/>
          <p:cNvSpPr/>
          <p:nvPr/>
        </p:nvSpPr>
        <p:spPr>
          <a:xfrm>
            <a:off x="0" y="942325"/>
            <a:ext cx="12192000" cy="524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1801" dirty="0">
              <a:solidFill>
                <a:srgbClr val="FFFFFF"/>
              </a:solidFill>
              <a:latin typeface="Microsoft Sans Serif"/>
            </a:endParaRPr>
          </a:p>
        </p:txBody>
      </p:sp>
      <p:sp>
        <p:nvSpPr>
          <p:cNvPr id="30" name="矩形 29"/>
          <p:cNvSpPr/>
          <p:nvPr/>
        </p:nvSpPr>
        <p:spPr>
          <a:xfrm>
            <a:off x="216535" y="228664"/>
            <a:ext cx="4980851" cy="523220"/>
          </a:xfrm>
          <a:prstGeom prst="rect">
            <a:avLst/>
          </a:prstGeom>
        </p:spPr>
        <p:txBody>
          <a:bodyPr wrap="none">
            <a:spAutoFit/>
          </a:bodyPr>
          <a:lstStyle/>
          <a:p>
            <a:pPr>
              <a:defRPr/>
            </a:pPr>
            <a:r>
              <a:rPr lang="en-US" altLang="zh-CN" sz="2800" b="1" spc="-68" dirty="0">
                <a:solidFill>
                  <a:srgbClr val="C00000"/>
                </a:solidFill>
                <a:effectLst>
                  <a:outerShdw blurRad="38100" dist="38100" dir="2700000" algn="tl">
                    <a:srgbClr val="000000">
                      <a:alpha val="43137"/>
                    </a:srgbClr>
                  </a:outerShdw>
                </a:effectLst>
                <a:latin typeface="Helvetica" charset="0"/>
                <a:ea typeface="Helvetica" charset="0"/>
                <a:cs typeface="Helvetica" charset="0"/>
              </a:rPr>
              <a:t>DDE Coverage and Members</a:t>
            </a:r>
            <a:r>
              <a:rPr lang="zh-CN" altLang="en-US" sz="2800" b="1" spc="-68" dirty="0">
                <a:solidFill>
                  <a:srgbClr val="C00000"/>
                </a:solidFill>
                <a:effectLst>
                  <a:outerShdw blurRad="38100" dist="38100" dir="2700000" algn="tl">
                    <a:srgbClr val="000000">
                      <a:alpha val="43137"/>
                    </a:srgbClr>
                  </a:outerShdw>
                </a:effectLst>
                <a:latin typeface="Helvetica" charset="0"/>
                <a:ea typeface="Helvetica" charset="0"/>
                <a:cs typeface="Helvetica" charset="0"/>
              </a:rPr>
              <a:t> </a:t>
            </a:r>
            <a:endParaRPr lang="zh-CN" altLang="en-US" sz="2800" dirty="0">
              <a:solidFill>
                <a:srgbClr val="C00000"/>
              </a:solidFill>
              <a:latin typeface="Microsoft Sans Serif"/>
              <a:ea typeface="微软雅黑"/>
            </a:endParaRPr>
          </a:p>
        </p:txBody>
      </p:sp>
      <p:sp>
        <p:nvSpPr>
          <p:cNvPr id="39" name="文本框 1">
            <a:extLst>
              <a:ext uri="{FF2B5EF4-FFF2-40B4-BE49-F238E27FC236}">
                <a16:creationId xmlns:a16="http://schemas.microsoft.com/office/drawing/2014/main" id="{06F2CFEB-A588-4FD8-BD53-D701C8A4A58E}"/>
              </a:ext>
            </a:extLst>
          </p:cNvPr>
          <p:cNvSpPr txBox="1"/>
          <p:nvPr/>
        </p:nvSpPr>
        <p:spPr>
          <a:xfrm>
            <a:off x="1590890" y="1992465"/>
            <a:ext cx="1663437"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Paleontology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0" name="文本框 1">
            <a:extLst>
              <a:ext uri="{FF2B5EF4-FFF2-40B4-BE49-F238E27FC236}">
                <a16:creationId xmlns:a16="http://schemas.microsoft.com/office/drawing/2014/main" id="{06F2CFEB-A588-4FD8-BD53-D701C8A4A58E}"/>
              </a:ext>
            </a:extLst>
          </p:cNvPr>
          <p:cNvSpPr txBox="1"/>
          <p:nvPr/>
        </p:nvSpPr>
        <p:spPr>
          <a:xfrm>
            <a:off x="5420752" y="1994364"/>
            <a:ext cx="1489035"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Tectonics</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1" name="文本框 1">
            <a:extLst>
              <a:ext uri="{FF2B5EF4-FFF2-40B4-BE49-F238E27FC236}">
                <a16:creationId xmlns:a16="http://schemas.microsoft.com/office/drawing/2014/main" id="{06F2CFEB-A588-4FD8-BD53-D701C8A4A58E}"/>
              </a:ext>
            </a:extLst>
          </p:cNvPr>
          <p:cNvSpPr txBox="1"/>
          <p:nvPr/>
        </p:nvSpPr>
        <p:spPr>
          <a:xfrm>
            <a:off x="3512567" y="1988364"/>
            <a:ext cx="1655452"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Stratigraphy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2" name="文本框 1">
            <a:extLst>
              <a:ext uri="{FF2B5EF4-FFF2-40B4-BE49-F238E27FC236}">
                <a16:creationId xmlns:a16="http://schemas.microsoft.com/office/drawing/2014/main" id="{06F2CFEB-A588-4FD8-BD53-D701C8A4A58E}"/>
              </a:ext>
            </a:extLst>
          </p:cNvPr>
          <p:cNvSpPr txBox="1"/>
          <p:nvPr/>
        </p:nvSpPr>
        <p:spPr>
          <a:xfrm>
            <a:off x="7154535" y="1999239"/>
            <a:ext cx="1921677"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Sedimentology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3" name="文本框 1">
            <a:extLst>
              <a:ext uri="{FF2B5EF4-FFF2-40B4-BE49-F238E27FC236}">
                <a16:creationId xmlns:a16="http://schemas.microsoft.com/office/drawing/2014/main" id="{06F2CFEB-A588-4FD8-BD53-D701C8A4A58E}"/>
              </a:ext>
            </a:extLst>
          </p:cNvPr>
          <p:cNvSpPr txBox="1"/>
          <p:nvPr/>
        </p:nvSpPr>
        <p:spPr>
          <a:xfrm>
            <a:off x="1592006" y="2689920"/>
            <a:ext cx="1582839"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Geophysics</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4" name="文本框 1">
            <a:extLst>
              <a:ext uri="{FF2B5EF4-FFF2-40B4-BE49-F238E27FC236}">
                <a16:creationId xmlns:a16="http://schemas.microsoft.com/office/drawing/2014/main" id="{06F2CFEB-A588-4FD8-BD53-D701C8A4A58E}"/>
              </a:ext>
            </a:extLst>
          </p:cNvPr>
          <p:cNvSpPr txBox="1"/>
          <p:nvPr/>
        </p:nvSpPr>
        <p:spPr>
          <a:xfrm>
            <a:off x="4220327" y="4120244"/>
            <a:ext cx="2034253"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Paleogeography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5" name="文本框 1">
            <a:extLst>
              <a:ext uri="{FF2B5EF4-FFF2-40B4-BE49-F238E27FC236}">
                <a16:creationId xmlns:a16="http://schemas.microsoft.com/office/drawing/2014/main" id="{06F2CFEB-A588-4FD8-BD53-D701C8A4A58E}"/>
              </a:ext>
            </a:extLst>
          </p:cNvPr>
          <p:cNvSpPr txBox="1"/>
          <p:nvPr/>
        </p:nvSpPr>
        <p:spPr>
          <a:xfrm>
            <a:off x="9303434" y="1994363"/>
            <a:ext cx="2080545"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err="1">
                <a:solidFill>
                  <a:prstClr val="black"/>
                </a:solidFill>
                <a:ea typeface="微软雅黑" panose="020B0503020204020204" pitchFamily="34" charset="-122"/>
                <a:cs typeface="Arial" panose="020B0604020202020204" pitchFamily="34" charset="0"/>
              </a:rPr>
              <a:t>Paleomagnetism</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6" name="文本框 1">
            <a:extLst>
              <a:ext uri="{FF2B5EF4-FFF2-40B4-BE49-F238E27FC236}">
                <a16:creationId xmlns:a16="http://schemas.microsoft.com/office/drawing/2014/main" id="{06F2CFEB-A588-4FD8-BD53-D701C8A4A58E}"/>
              </a:ext>
            </a:extLst>
          </p:cNvPr>
          <p:cNvSpPr txBox="1"/>
          <p:nvPr/>
        </p:nvSpPr>
        <p:spPr>
          <a:xfrm>
            <a:off x="9079722" y="3395819"/>
            <a:ext cx="2304257"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Igneous petrology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7" name="文本框 1">
            <a:extLst>
              <a:ext uri="{FF2B5EF4-FFF2-40B4-BE49-F238E27FC236}">
                <a16:creationId xmlns:a16="http://schemas.microsoft.com/office/drawing/2014/main" id="{06F2CFEB-A588-4FD8-BD53-D701C8A4A58E}"/>
              </a:ext>
            </a:extLst>
          </p:cNvPr>
          <p:cNvSpPr txBox="1"/>
          <p:nvPr/>
        </p:nvSpPr>
        <p:spPr>
          <a:xfrm>
            <a:off x="6121421" y="3392895"/>
            <a:ext cx="2665356"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Metamorphic petrology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8" name="文本框 1">
            <a:extLst>
              <a:ext uri="{FF2B5EF4-FFF2-40B4-BE49-F238E27FC236}">
                <a16:creationId xmlns:a16="http://schemas.microsoft.com/office/drawing/2014/main" id="{06F2CFEB-A588-4FD8-BD53-D701C8A4A58E}"/>
              </a:ext>
            </a:extLst>
          </p:cNvPr>
          <p:cNvSpPr txBox="1"/>
          <p:nvPr/>
        </p:nvSpPr>
        <p:spPr>
          <a:xfrm>
            <a:off x="7528415" y="2683287"/>
            <a:ext cx="1775019"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Hydrogeology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49" name="文本框 1">
            <a:extLst>
              <a:ext uri="{FF2B5EF4-FFF2-40B4-BE49-F238E27FC236}">
                <a16:creationId xmlns:a16="http://schemas.microsoft.com/office/drawing/2014/main" id="{06F2CFEB-A588-4FD8-BD53-D701C8A4A58E}"/>
              </a:ext>
            </a:extLst>
          </p:cNvPr>
          <p:cNvSpPr txBox="1"/>
          <p:nvPr/>
        </p:nvSpPr>
        <p:spPr>
          <a:xfrm>
            <a:off x="1590805" y="4134185"/>
            <a:ext cx="2356355"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defPPr>
              <a:defRPr lang="zh-CN"/>
            </a:defPPr>
            <a:lvl1pPr algn="ctr">
              <a:defRPr sz="2000">
                <a:solidFill>
                  <a:prstClr val="black"/>
                </a:solidFill>
                <a:ea typeface="微软雅黑" panose="020B0503020204020204" pitchFamily="34" charset="-122"/>
                <a:cs typeface="Arial" panose="020B0604020202020204" pitchFamily="34" charset="0"/>
              </a:defRPr>
            </a:lvl1pPr>
          </a:lstStyle>
          <a:p>
            <a:r>
              <a:rPr lang="en-US" altLang="zh-CN" dirty="0"/>
              <a:t>Petroleum geology </a:t>
            </a:r>
            <a:endParaRPr lang="zh-CN" altLang="en-US" dirty="0"/>
          </a:p>
        </p:txBody>
      </p:sp>
      <p:sp>
        <p:nvSpPr>
          <p:cNvPr id="50" name="文本框 1">
            <a:extLst>
              <a:ext uri="{FF2B5EF4-FFF2-40B4-BE49-F238E27FC236}">
                <a16:creationId xmlns:a16="http://schemas.microsoft.com/office/drawing/2014/main" id="{06F2CFEB-A588-4FD8-BD53-D701C8A4A58E}"/>
              </a:ext>
            </a:extLst>
          </p:cNvPr>
          <p:cNvSpPr txBox="1"/>
          <p:nvPr/>
        </p:nvSpPr>
        <p:spPr>
          <a:xfrm>
            <a:off x="5312080" y="2685363"/>
            <a:ext cx="1921109"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Geochemistry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52" name="文本框 1">
            <a:extLst>
              <a:ext uri="{FF2B5EF4-FFF2-40B4-BE49-F238E27FC236}">
                <a16:creationId xmlns:a16="http://schemas.microsoft.com/office/drawing/2014/main" id="{06F2CFEB-A588-4FD8-BD53-D701C8A4A58E}"/>
              </a:ext>
            </a:extLst>
          </p:cNvPr>
          <p:cNvSpPr txBox="1"/>
          <p:nvPr/>
        </p:nvSpPr>
        <p:spPr>
          <a:xfrm>
            <a:off x="2630669" y="5619886"/>
            <a:ext cx="1908143" cy="400110"/>
          </a:xfrm>
          <a:prstGeom prst="rect">
            <a:avLst/>
          </a:prstGeom>
          <a:solidFill>
            <a:schemeClr val="accent1">
              <a:lumMod val="40000"/>
              <a:lumOff val="60000"/>
            </a:schemeClr>
          </a:solidFill>
          <a:ln w="28575">
            <a:solidFill>
              <a:schemeClr val="accent5">
                <a:lumMod val="60000"/>
                <a:lumOff val="4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Dinosaur</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53" name="文本框 1">
            <a:extLst>
              <a:ext uri="{FF2B5EF4-FFF2-40B4-BE49-F238E27FC236}">
                <a16:creationId xmlns:a16="http://schemas.microsoft.com/office/drawing/2014/main" id="{06F2CFEB-A588-4FD8-BD53-D701C8A4A58E}"/>
              </a:ext>
            </a:extLst>
          </p:cNvPr>
          <p:cNvSpPr txBox="1"/>
          <p:nvPr/>
        </p:nvSpPr>
        <p:spPr>
          <a:xfrm>
            <a:off x="1590013" y="4838605"/>
            <a:ext cx="2357147"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defPPr>
              <a:defRPr lang="zh-CN"/>
            </a:defPPr>
            <a:lvl1pPr algn="ctr">
              <a:defRPr>
                <a:solidFill>
                  <a:prstClr val="black"/>
                </a:solidFill>
                <a:ea typeface="微软雅黑" panose="020B0503020204020204" pitchFamily="34" charset="-122"/>
                <a:cs typeface="Arial" panose="020B0604020202020204" pitchFamily="34" charset="0"/>
              </a:defRPr>
            </a:lvl1pPr>
          </a:lstStyle>
          <a:p>
            <a:r>
              <a:rPr lang="en-US" altLang="zh-CN" sz="2000" dirty="0">
                <a:solidFill>
                  <a:srgbClr val="C00000"/>
                </a:solidFill>
              </a:rPr>
              <a:t>Data science</a:t>
            </a:r>
            <a:endParaRPr lang="zh-CN" altLang="en-US" sz="2000" dirty="0">
              <a:solidFill>
                <a:srgbClr val="C00000"/>
              </a:solidFill>
            </a:endParaRPr>
          </a:p>
        </p:txBody>
      </p:sp>
      <p:sp>
        <p:nvSpPr>
          <p:cNvPr id="54" name="文本框 1">
            <a:extLst>
              <a:ext uri="{FF2B5EF4-FFF2-40B4-BE49-F238E27FC236}">
                <a16:creationId xmlns:a16="http://schemas.microsoft.com/office/drawing/2014/main" id="{06F2CFEB-A588-4FD8-BD53-D701C8A4A58E}"/>
              </a:ext>
            </a:extLst>
          </p:cNvPr>
          <p:cNvSpPr txBox="1"/>
          <p:nvPr/>
        </p:nvSpPr>
        <p:spPr>
          <a:xfrm>
            <a:off x="4857636" y="5619884"/>
            <a:ext cx="2784309" cy="400110"/>
          </a:xfrm>
          <a:prstGeom prst="rect">
            <a:avLst/>
          </a:prstGeom>
          <a:solidFill>
            <a:schemeClr val="accent1">
              <a:lumMod val="40000"/>
              <a:lumOff val="60000"/>
            </a:schemeClr>
          </a:solidFill>
          <a:ln w="28575">
            <a:solidFill>
              <a:schemeClr val="accent5">
                <a:lumMod val="60000"/>
                <a:lumOff val="4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Paleoclimate modelling</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55" name="文本框 1">
            <a:extLst>
              <a:ext uri="{FF2B5EF4-FFF2-40B4-BE49-F238E27FC236}">
                <a16:creationId xmlns:a16="http://schemas.microsoft.com/office/drawing/2014/main" id="{06F2CFEB-A588-4FD8-BD53-D701C8A4A58E}"/>
              </a:ext>
            </a:extLst>
          </p:cNvPr>
          <p:cNvSpPr txBox="1"/>
          <p:nvPr/>
        </p:nvSpPr>
        <p:spPr>
          <a:xfrm>
            <a:off x="7641946" y="4807069"/>
            <a:ext cx="1960037"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srgbClr val="C00000"/>
                </a:solidFill>
                <a:ea typeface="微软雅黑" panose="020B0503020204020204" pitchFamily="34" charset="-122"/>
                <a:cs typeface="Arial" panose="020B0604020202020204" pitchFamily="34" charset="0"/>
              </a:rPr>
              <a:t>Big data</a:t>
            </a:r>
            <a:endParaRPr lang="zh-CN" altLang="en-US" sz="2000" dirty="0">
              <a:solidFill>
                <a:srgbClr val="C00000"/>
              </a:solidFill>
              <a:ea typeface="微软雅黑" panose="020B0503020204020204" pitchFamily="34" charset="-122"/>
              <a:cs typeface="Arial" panose="020B0604020202020204" pitchFamily="34" charset="0"/>
            </a:endParaRPr>
          </a:p>
        </p:txBody>
      </p:sp>
      <p:sp>
        <p:nvSpPr>
          <p:cNvPr id="69" name="文本框 1">
            <a:extLst>
              <a:ext uri="{FF2B5EF4-FFF2-40B4-BE49-F238E27FC236}">
                <a16:creationId xmlns:a16="http://schemas.microsoft.com/office/drawing/2014/main" id="{06F2CFEB-A588-4FD8-BD53-D701C8A4A58E}"/>
              </a:ext>
            </a:extLst>
          </p:cNvPr>
          <p:cNvSpPr txBox="1"/>
          <p:nvPr/>
        </p:nvSpPr>
        <p:spPr>
          <a:xfrm>
            <a:off x="9856443" y="4806834"/>
            <a:ext cx="1527535"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srgbClr val="C00000"/>
                </a:solidFill>
                <a:ea typeface="微软雅黑" panose="020B0503020204020204" pitchFamily="34" charset="-122"/>
                <a:cs typeface="Arial" panose="020B0604020202020204" pitchFamily="34" charset="0"/>
              </a:rPr>
              <a:t>Platform</a:t>
            </a:r>
            <a:endParaRPr lang="zh-CN" altLang="en-US" sz="2000" dirty="0">
              <a:solidFill>
                <a:srgbClr val="C00000"/>
              </a:solidFill>
              <a:ea typeface="微软雅黑" panose="020B0503020204020204" pitchFamily="34" charset="-122"/>
              <a:cs typeface="Arial" panose="020B0604020202020204" pitchFamily="34" charset="0"/>
            </a:endParaRPr>
          </a:p>
        </p:txBody>
      </p:sp>
      <p:sp>
        <p:nvSpPr>
          <p:cNvPr id="70" name="文本框 1">
            <a:extLst>
              <a:ext uri="{FF2B5EF4-FFF2-40B4-BE49-F238E27FC236}">
                <a16:creationId xmlns:a16="http://schemas.microsoft.com/office/drawing/2014/main" id="{06F2CFEB-A588-4FD8-BD53-D701C8A4A58E}"/>
              </a:ext>
            </a:extLst>
          </p:cNvPr>
          <p:cNvSpPr txBox="1"/>
          <p:nvPr/>
        </p:nvSpPr>
        <p:spPr>
          <a:xfrm>
            <a:off x="8011849" y="5591813"/>
            <a:ext cx="2393311" cy="400110"/>
          </a:xfrm>
          <a:prstGeom prst="rect">
            <a:avLst/>
          </a:prstGeom>
          <a:solidFill>
            <a:schemeClr val="accent1">
              <a:lumMod val="40000"/>
              <a:lumOff val="60000"/>
            </a:schemeClr>
          </a:solidFill>
          <a:ln w="28575">
            <a:solidFill>
              <a:schemeClr val="accent5">
                <a:lumMod val="60000"/>
                <a:lumOff val="40000"/>
              </a:schemeClr>
            </a:solidFill>
          </a:ln>
        </p:spPr>
        <p:txBody>
          <a:bodyPr wrap="square" anchor="ctr" anchorCtr="0">
            <a:spAutoFit/>
          </a:bodyPr>
          <a:lstStyle>
            <a:defPPr>
              <a:defRPr lang="zh-CN"/>
            </a:defPPr>
            <a:lvl1pPr algn="ctr">
              <a:defRPr sz="2000">
                <a:solidFill>
                  <a:prstClr val="black"/>
                </a:solidFill>
                <a:ea typeface="微软雅黑" panose="020B0503020204020204" pitchFamily="34" charset="-122"/>
                <a:cs typeface="Arial" panose="020B0604020202020204" pitchFamily="34" charset="0"/>
              </a:defRPr>
            </a:lvl1pPr>
          </a:lstStyle>
          <a:p>
            <a:r>
              <a:rPr lang="en-US" altLang="zh-CN" dirty="0"/>
              <a:t>Marginal sea</a:t>
            </a:r>
            <a:endParaRPr lang="zh-CN" altLang="en-US" dirty="0"/>
          </a:p>
        </p:txBody>
      </p:sp>
      <p:sp>
        <p:nvSpPr>
          <p:cNvPr id="81" name="文本框 1">
            <a:extLst>
              <a:ext uri="{FF2B5EF4-FFF2-40B4-BE49-F238E27FC236}">
                <a16:creationId xmlns:a16="http://schemas.microsoft.com/office/drawing/2014/main" id="{06F2CFEB-A588-4FD8-BD53-D701C8A4A58E}"/>
              </a:ext>
            </a:extLst>
          </p:cNvPr>
          <p:cNvSpPr txBox="1"/>
          <p:nvPr/>
        </p:nvSpPr>
        <p:spPr>
          <a:xfrm>
            <a:off x="2443049" y="6272471"/>
            <a:ext cx="2393311" cy="400110"/>
          </a:xfrm>
          <a:prstGeom prst="rect">
            <a:avLst/>
          </a:prstGeom>
          <a:solidFill>
            <a:schemeClr val="accent1">
              <a:lumMod val="40000"/>
              <a:lumOff val="60000"/>
            </a:schemeClr>
          </a:solidFill>
          <a:ln w="28575">
            <a:solidFill>
              <a:schemeClr val="accent5">
                <a:lumMod val="60000"/>
                <a:lumOff val="4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Southeast Asia</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82" name="文本框 1">
            <a:extLst>
              <a:ext uri="{FF2B5EF4-FFF2-40B4-BE49-F238E27FC236}">
                <a16:creationId xmlns:a16="http://schemas.microsoft.com/office/drawing/2014/main" id="{06F2CFEB-A588-4FD8-BD53-D701C8A4A58E}"/>
              </a:ext>
            </a:extLst>
          </p:cNvPr>
          <p:cNvSpPr txBox="1"/>
          <p:nvPr/>
        </p:nvSpPr>
        <p:spPr>
          <a:xfrm>
            <a:off x="8158973" y="6272471"/>
            <a:ext cx="2568516" cy="400110"/>
          </a:xfrm>
          <a:prstGeom prst="rect">
            <a:avLst/>
          </a:prstGeom>
          <a:solidFill>
            <a:schemeClr val="accent3">
              <a:lumMod val="20000"/>
              <a:lumOff val="80000"/>
            </a:schemeClr>
          </a:solidFill>
          <a:ln w="28575">
            <a:solidFill>
              <a:schemeClr val="accent5">
                <a:lumMod val="60000"/>
                <a:lumOff val="4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Standards</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83" name="文本框 1">
            <a:extLst>
              <a:ext uri="{FF2B5EF4-FFF2-40B4-BE49-F238E27FC236}">
                <a16:creationId xmlns:a16="http://schemas.microsoft.com/office/drawing/2014/main" id="{06F2CFEB-A588-4FD8-BD53-D701C8A4A58E}"/>
              </a:ext>
            </a:extLst>
          </p:cNvPr>
          <p:cNvSpPr txBox="1"/>
          <p:nvPr/>
        </p:nvSpPr>
        <p:spPr>
          <a:xfrm>
            <a:off x="3831536" y="3392895"/>
            <a:ext cx="1996939"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Geochronology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84" name="文本框 1">
            <a:extLst>
              <a:ext uri="{FF2B5EF4-FFF2-40B4-BE49-F238E27FC236}">
                <a16:creationId xmlns:a16="http://schemas.microsoft.com/office/drawing/2014/main" id="{06F2CFEB-A588-4FD8-BD53-D701C8A4A58E}"/>
              </a:ext>
            </a:extLst>
          </p:cNvPr>
          <p:cNvSpPr txBox="1"/>
          <p:nvPr/>
        </p:nvSpPr>
        <p:spPr>
          <a:xfrm rot="16200000">
            <a:off x="-405595" y="3393077"/>
            <a:ext cx="2712105" cy="461665"/>
          </a:xfrm>
          <a:prstGeom prst="rect">
            <a:avLst/>
          </a:prstGeom>
          <a:noFill/>
          <a:ln w="28575">
            <a:noFill/>
          </a:ln>
        </p:spPr>
        <p:txBody>
          <a:bodyPr wrap="square" anchor="ctr" anchorCtr="0">
            <a:spAutoFit/>
          </a:bodyPr>
          <a:lstStyle/>
          <a:p>
            <a:pPr algn="ctr">
              <a:defRPr/>
            </a:pPr>
            <a:r>
              <a:rPr lang="en-US" altLang="zh-CN" sz="2400" dirty="0">
                <a:ea typeface="微软雅黑" panose="020B0503020204020204" pitchFamily="34" charset="-122"/>
                <a:cs typeface="Arial" panose="020B0604020202020204" pitchFamily="34" charset="0"/>
              </a:rPr>
              <a:t>Working group</a:t>
            </a:r>
            <a:endParaRPr lang="zh-CN" altLang="en-US" sz="2400" dirty="0">
              <a:ea typeface="微软雅黑" panose="020B0503020204020204" pitchFamily="34" charset="-122"/>
              <a:cs typeface="Arial" panose="020B0604020202020204" pitchFamily="34" charset="0"/>
            </a:endParaRPr>
          </a:p>
        </p:txBody>
      </p:sp>
      <p:sp>
        <p:nvSpPr>
          <p:cNvPr id="85" name="文本框 1">
            <a:extLst>
              <a:ext uri="{FF2B5EF4-FFF2-40B4-BE49-F238E27FC236}">
                <a16:creationId xmlns:a16="http://schemas.microsoft.com/office/drawing/2014/main" id="{06F2CFEB-A588-4FD8-BD53-D701C8A4A58E}"/>
              </a:ext>
            </a:extLst>
          </p:cNvPr>
          <p:cNvSpPr txBox="1"/>
          <p:nvPr/>
        </p:nvSpPr>
        <p:spPr>
          <a:xfrm rot="16200000">
            <a:off x="184027" y="5587929"/>
            <a:ext cx="1532416" cy="913199"/>
          </a:xfrm>
          <a:prstGeom prst="rect">
            <a:avLst/>
          </a:prstGeom>
          <a:noFill/>
          <a:ln w="28575">
            <a:noFill/>
          </a:ln>
        </p:spPr>
        <p:txBody>
          <a:bodyPr wrap="square" anchor="ctr" anchorCtr="0">
            <a:spAutoFit/>
          </a:bodyPr>
          <a:lstStyle/>
          <a:p>
            <a:pPr algn="ctr">
              <a:defRPr/>
            </a:pPr>
            <a:r>
              <a:rPr lang="en-US" altLang="zh-CN" sz="2667" dirty="0">
                <a:solidFill>
                  <a:schemeClr val="bg1"/>
                </a:solidFill>
                <a:ea typeface="微软雅黑" panose="020B0503020204020204" pitchFamily="34" charset="-122"/>
                <a:cs typeface="Arial" panose="020B0604020202020204" pitchFamily="34" charset="0"/>
              </a:rPr>
              <a:t>Task group</a:t>
            </a:r>
            <a:endParaRPr lang="zh-CN" altLang="en-US" sz="2667" dirty="0">
              <a:solidFill>
                <a:schemeClr val="bg1"/>
              </a:solidFill>
              <a:ea typeface="微软雅黑" panose="020B0503020204020204" pitchFamily="34" charset="-122"/>
              <a:cs typeface="Arial" panose="020B0604020202020204" pitchFamily="34" charset="0"/>
            </a:endParaRPr>
          </a:p>
        </p:txBody>
      </p:sp>
      <p:sp>
        <p:nvSpPr>
          <p:cNvPr id="36" name="文本框 1">
            <a:extLst>
              <a:ext uri="{FF2B5EF4-FFF2-40B4-BE49-F238E27FC236}">
                <a16:creationId xmlns:a16="http://schemas.microsoft.com/office/drawing/2014/main" id="{06F2CFEB-A588-4FD8-BD53-D701C8A4A58E}"/>
              </a:ext>
            </a:extLst>
          </p:cNvPr>
          <p:cNvSpPr txBox="1"/>
          <p:nvPr/>
        </p:nvSpPr>
        <p:spPr>
          <a:xfrm>
            <a:off x="5420751" y="6272471"/>
            <a:ext cx="1993796" cy="400110"/>
          </a:xfrm>
          <a:prstGeom prst="rect">
            <a:avLst/>
          </a:prstGeom>
          <a:solidFill>
            <a:schemeClr val="accent1">
              <a:lumMod val="40000"/>
              <a:lumOff val="60000"/>
            </a:schemeClr>
          </a:solidFill>
          <a:ln w="28575">
            <a:solidFill>
              <a:schemeClr val="accent5">
                <a:lumMod val="60000"/>
                <a:lumOff val="4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Central Asia</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38" name="TextBox 18">
            <a:extLst>
              <a:ext uri="{FF2B5EF4-FFF2-40B4-BE49-F238E27FC236}">
                <a16:creationId xmlns:a16="http://schemas.microsoft.com/office/drawing/2014/main" id="{EE26168E-4373-4DF2-A294-7C42A1C7BA73}"/>
              </a:ext>
            </a:extLst>
          </p:cNvPr>
          <p:cNvSpPr txBox="1"/>
          <p:nvPr/>
        </p:nvSpPr>
        <p:spPr>
          <a:xfrm>
            <a:off x="112174" y="1065751"/>
            <a:ext cx="11744466" cy="584775"/>
          </a:xfrm>
          <a:prstGeom prst="rect">
            <a:avLst/>
          </a:prstGeom>
          <a:noFill/>
        </p:spPr>
        <p:txBody>
          <a:bodyPr wrap="square" rtlCol="0">
            <a:spAutoFit/>
          </a:bodyPr>
          <a:lstStyle/>
          <a:p>
            <a:pPr>
              <a:buClr>
                <a:srgbClr val="4679A7"/>
              </a:buClr>
            </a:pPr>
            <a:r>
              <a:rPr lang="en-US" altLang="zh-CN" sz="1600" dirty="0">
                <a:solidFill>
                  <a:srgbClr val="124062"/>
                </a:solidFill>
                <a:latin typeface="Helvetica" charset="0"/>
                <a:ea typeface="Helvetica" charset="0"/>
                <a:cs typeface="Helvetica" charset="0"/>
              </a:rPr>
              <a:t>More than 20 working groups (WG) and task groups (TG): very broad coverage of geoscience and other relevant domains. </a:t>
            </a:r>
          </a:p>
          <a:p>
            <a:pPr>
              <a:buClr>
                <a:srgbClr val="4679A7"/>
              </a:buClr>
            </a:pPr>
            <a:r>
              <a:rPr lang="en-US" altLang="zh-CN" sz="1600" dirty="0">
                <a:solidFill>
                  <a:srgbClr val="124062"/>
                </a:solidFill>
                <a:latin typeface="Helvetica" charset="0"/>
                <a:ea typeface="Helvetica" charset="0"/>
                <a:cs typeface="Helvetica" charset="0"/>
              </a:rPr>
              <a:t>Data, knowledge and platform services in FAIR and Open.</a:t>
            </a:r>
          </a:p>
        </p:txBody>
      </p:sp>
      <p:sp>
        <p:nvSpPr>
          <p:cNvPr id="51" name="文本框 1">
            <a:extLst>
              <a:ext uri="{FF2B5EF4-FFF2-40B4-BE49-F238E27FC236}">
                <a16:creationId xmlns:a16="http://schemas.microsoft.com/office/drawing/2014/main" id="{06F2CFEB-A588-4FD8-BD53-D701C8A4A58E}"/>
              </a:ext>
            </a:extLst>
          </p:cNvPr>
          <p:cNvSpPr txBox="1"/>
          <p:nvPr/>
        </p:nvSpPr>
        <p:spPr>
          <a:xfrm>
            <a:off x="4375266" y="4822609"/>
            <a:ext cx="2890529"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defPPr>
              <a:defRPr lang="zh-CN"/>
            </a:defPPr>
            <a:lvl1pPr algn="ctr">
              <a:defRPr>
                <a:solidFill>
                  <a:prstClr val="black"/>
                </a:solidFill>
                <a:ea typeface="微软雅黑" panose="020B0503020204020204" pitchFamily="34" charset="-122"/>
                <a:cs typeface="Arial" panose="020B0604020202020204" pitchFamily="34" charset="0"/>
              </a:defRPr>
            </a:lvl1pPr>
          </a:lstStyle>
          <a:p>
            <a:r>
              <a:rPr lang="en-US" altLang="zh-CN" sz="2000" dirty="0">
                <a:solidFill>
                  <a:srgbClr val="C00000"/>
                </a:solidFill>
              </a:rPr>
              <a:t>Mathematic Geology</a:t>
            </a:r>
            <a:endParaRPr lang="zh-CN" altLang="en-US" sz="2000" dirty="0">
              <a:solidFill>
                <a:srgbClr val="C00000"/>
              </a:solidFill>
            </a:endParaRPr>
          </a:p>
        </p:txBody>
      </p:sp>
      <p:sp>
        <p:nvSpPr>
          <p:cNvPr id="56" name="文本框 1">
            <a:extLst>
              <a:ext uri="{FF2B5EF4-FFF2-40B4-BE49-F238E27FC236}">
                <a16:creationId xmlns:a16="http://schemas.microsoft.com/office/drawing/2014/main" id="{06F2CFEB-A588-4FD8-BD53-D701C8A4A58E}"/>
              </a:ext>
            </a:extLst>
          </p:cNvPr>
          <p:cNvSpPr txBox="1"/>
          <p:nvPr/>
        </p:nvSpPr>
        <p:spPr>
          <a:xfrm>
            <a:off x="3470069" y="2694339"/>
            <a:ext cx="1500515"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Mineralogy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57" name="文本框 1">
            <a:extLst>
              <a:ext uri="{FF2B5EF4-FFF2-40B4-BE49-F238E27FC236}">
                <a16:creationId xmlns:a16="http://schemas.microsoft.com/office/drawing/2014/main" id="{06F2CFEB-A588-4FD8-BD53-D701C8A4A58E}"/>
              </a:ext>
            </a:extLst>
          </p:cNvPr>
          <p:cNvSpPr txBox="1"/>
          <p:nvPr/>
        </p:nvSpPr>
        <p:spPr>
          <a:xfrm>
            <a:off x="1606618" y="3392895"/>
            <a:ext cx="1978121"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Geomorphology</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58" name="文本框 1">
            <a:extLst>
              <a:ext uri="{FF2B5EF4-FFF2-40B4-BE49-F238E27FC236}">
                <a16:creationId xmlns:a16="http://schemas.microsoft.com/office/drawing/2014/main" id="{06F2CFEB-A588-4FD8-BD53-D701C8A4A58E}"/>
              </a:ext>
            </a:extLst>
          </p:cNvPr>
          <p:cNvSpPr txBox="1"/>
          <p:nvPr/>
        </p:nvSpPr>
        <p:spPr>
          <a:xfrm>
            <a:off x="6499870" y="4120244"/>
            <a:ext cx="2026455"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Geo-education</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59" name="文本框 1">
            <a:extLst>
              <a:ext uri="{FF2B5EF4-FFF2-40B4-BE49-F238E27FC236}">
                <a16:creationId xmlns:a16="http://schemas.microsoft.com/office/drawing/2014/main" id="{06F2CFEB-A588-4FD8-BD53-D701C8A4A58E}"/>
              </a:ext>
            </a:extLst>
          </p:cNvPr>
          <p:cNvSpPr txBox="1"/>
          <p:nvPr/>
        </p:nvSpPr>
        <p:spPr>
          <a:xfrm>
            <a:off x="8867167" y="4116369"/>
            <a:ext cx="2516811"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a:solidFill>
                  <a:prstClr val="black"/>
                </a:solidFill>
                <a:ea typeface="微软雅黑" panose="020B0503020204020204" pitchFamily="34" charset="-122"/>
                <a:cs typeface="Arial" panose="020B0604020202020204" pitchFamily="34" charset="0"/>
              </a:rPr>
              <a:t>Geological mapping</a:t>
            </a:r>
            <a:endParaRPr lang="zh-CN" altLang="en-US" sz="2000" dirty="0">
              <a:solidFill>
                <a:prstClr val="black"/>
              </a:solidFill>
              <a:ea typeface="微软雅黑" panose="020B0503020204020204" pitchFamily="34" charset="-122"/>
              <a:cs typeface="Arial" panose="020B0604020202020204" pitchFamily="34" charset="0"/>
            </a:endParaRPr>
          </a:p>
        </p:txBody>
      </p:sp>
      <p:sp>
        <p:nvSpPr>
          <p:cNvPr id="60" name="文本框 1">
            <a:extLst>
              <a:ext uri="{FF2B5EF4-FFF2-40B4-BE49-F238E27FC236}">
                <a16:creationId xmlns:a16="http://schemas.microsoft.com/office/drawing/2014/main" id="{06F2CFEB-A588-4FD8-BD53-D701C8A4A58E}"/>
              </a:ext>
            </a:extLst>
          </p:cNvPr>
          <p:cNvSpPr txBox="1"/>
          <p:nvPr/>
        </p:nvSpPr>
        <p:spPr>
          <a:xfrm>
            <a:off x="9608959" y="2683287"/>
            <a:ext cx="1775019" cy="400110"/>
          </a:xfrm>
          <a:prstGeom prst="rect">
            <a:avLst/>
          </a:prstGeom>
          <a:solidFill>
            <a:schemeClr val="accent6">
              <a:lumMod val="40000"/>
              <a:lumOff val="60000"/>
            </a:schemeClr>
          </a:solidFill>
          <a:ln w="28575">
            <a:solidFill>
              <a:schemeClr val="tx1">
                <a:lumMod val="50000"/>
                <a:lumOff val="50000"/>
              </a:schemeClr>
            </a:solidFill>
          </a:ln>
        </p:spPr>
        <p:txBody>
          <a:bodyPr wrap="square" anchor="ctr" anchorCtr="0">
            <a:spAutoFit/>
          </a:bodyPr>
          <a:lstStyle/>
          <a:p>
            <a:pPr algn="ctr">
              <a:defRPr/>
            </a:pPr>
            <a:r>
              <a:rPr lang="en-US" altLang="zh-CN" sz="2000" dirty="0" err="1">
                <a:solidFill>
                  <a:prstClr val="black"/>
                </a:solidFill>
                <a:ea typeface="微软雅黑" panose="020B0503020204020204" pitchFamily="34" charset="-122"/>
                <a:cs typeface="Arial" panose="020B0604020202020204" pitchFamily="34" charset="0"/>
              </a:rPr>
              <a:t>Geothermics</a:t>
            </a:r>
            <a:endParaRPr lang="zh-CN" altLang="en-US" sz="2000" dirty="0">
              <a:solidFill>
                <a:prstClr val="black"/>
              </a:solidFill>
              <a:ea typeface="微软雅黑" panose="020B0503020204020204" pitchFamily="34" charset="-122"/>
              <a:cs typeface="Arial" panose="020B0604020202020204" pitchFamily="34" charset="0"/>
            </a:endParaRPr>
          </a:p>
        </p:txBody>
      </p:sp>
      <p:pic>
        <p:nvPicPr>
          <p:cNvPr id="61" name="图片 60">
            <a:extLst>
              <a:ext uri="{FF2B5EF4-FFF2-40B4-BE49-F238E27FC236}">
                <a16:creationId xmlns:a16="http://schemas.microsoft.com/office/drawing/2014/main" id="{8742757D-41B0-459A-A108-02FC768AE389}"/>
              </a:ext>
            </a:extLst>
          </p:cNvPr>
          <p:cNvPicPr/>
          <p:nvPr/>
        </p:nvPicPr>
        <p:blipFill>
          <a:blip r:embed="rId3" cstate="print"/>
          <a:stretch>
            <a:fillRect/>
          </a:stretch>
        </p:blipFill>
        <p:spPr>
          <a:xfrm>
            <a:off x="10496468" y="207133"/>
            <a:ext cx="1471876" cy="705851"/>
          </a:xfrm>
          <a:prstGeom prst="rect">
            <a:avLst/>
          </a:prstGeom>
          <a:ln>
            <a:noFill/>
          </a:ln>
          <a:effectLst>
            <a:softEdge rad="112500"/>
          </a:effectLst>
        </p:spPr>
      </p:pic>
    </p:spTree>
    <p:extLst>
      <p:ext uri="{BB962C8B-B14F-4D97-AF65-F5344CB8AC3E}">
        <p14:creationId xmlns:p14="http://schemas.microsoft.com/office/powerpoint/2010/main" val="1890373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F17BAD7-1471-414F-B9C6-0C9E102499AE}"/>
              </a:ext>
            </a:extLst>
          </p:cNvPr>
          <p:cNvSpPr/>
          <p:nvPr/>
        </p:nvSpPr>
        <p:spPr>
          <a:xfrm>
            <a:off x="0" y="695808"/>
            <a:ext cx="12201911" cy="45719"/>
          </a:xfrm>
          <a:prstGeom prst="rect">
            <a:avLst/>
          </a:prstGeom>
          <a:gradFill flip="none" rotWithShape="1">
            <a:gsLst>
              <a:gs pos="100000">
                <a:srgbClr val="7030A0"/>
              </a:gs>
              <a:gs pos="0">
                <a:schemeClr val="bg2">
                  <a:tint val="90000"/>
                  <a:satMod val="92000"/>
                  <a:lumMod val="120000"/>
                  <a:alpha val="85000"/>
                </a:schemeClr>
              </a:gs>
              <a:gs pos="100000">
                <a:srgbClr val="66FFFF"/>
              </a:gs>
            </a:gsLst>
            <a:lin ang="189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4" name="图片 1">
            <a:extLst>
              <a:ext uri="{FF2B5EF4-FFF2-40B4-BE49-F238E27FC236}">
                <a16:creationId xmlns:a16="http://schemas.microsoft.com/office/drawing/2014/main" id="{E26CA0C4-9838-E857-96B9-26F12047EC14}"/>
              </a:ext>
            </a:extLst>
          </p:cNvPr>
          <p:cNvPicPr>
            <a:picLocks noChangeAspect="1"/>
          </p:cNvPicPr>
          <p:nvPr/>
        </p:nvPicPr>
        <p:blipFill rotWithShape="1">
          <a:blip r:embed="rId2"/>
          <a:srcRect l="7034"/>
          <a:stretch/>
        </p:blipFill>
        <p:spPr>
          <a:xfrm>
            <a:off x="407368" y="954383"/>
            <a:ext cx="2211394" cy="3344225"/>
          </a:xfrm>
          <a:prstGeom prst="rect">
            <a:avLst/>
          </a:prstGeom>
          <a:ln w="15875">
            <a:solidFill>
              <a:srgbClr val="00B050"/>
            </a:solidFill>
          </a:ln>
          <a:effectLst>
            <a:outerShdw blurRad="292100" dist="139700" dir="2700000" algn="tl" rotWithShape="0">
              <a:srgbClr val="333333">
                <a:alpha val="65000"/>
              </a:srgbClr>
            </a:outerShdw>
          </a:effectLst>
        </p:spPr>
      </p:pic>
      <p:pic>
        <p:nvPicPr>
          <p:cNvPr id="17" name="Image 5">
            <a:extLst>
              <a:ext uri="{FF2B5EF4-FFF2-40B4-BE49-F238E27FC236}">
                <a16:creationId xmlns:a16="http://schemas.microsoft.com/office/drawing/2014/main" id="{BB3CB941-A4E8-109B-5399-C18FBFE2D2B5}"/>
              </a:ext>
            </a:extLst>
          </p:cNvPr>
          <p:cNvPicPr>
            <a:picLocks noChangeAspect="1"/>
          </p:cNvPicPr>
          <p:nvPr/>
        </p:nvPicPr>
        <p:blipFill rotWithShape="1">
          <a:blip r:embed="rId3"/>
          <a:srcRect r="345" b="25269"/>
          <a:stretch/>
        </p:blipFill>
        <p:spPr>
          <a:xfrm>
            <a:off x="284423" y="5050431"/>
            <a:ext cx="2522862" cy="1209366"/>
          </a:xfrm>
          <a:prstGeom prst="rect">
            <a:avLst/>
          </a:prstGeom>
          <a:ln>
            <a:noFill/>
          </a:ln>
          <a:effectLst>
            <a:outerShdw blurRad="292100" dist="139700" dir="2700000" algn="tl" rotWithShape="0">
              <a:srgbClr val="333333">
                <a:alpha val="65000"/>
              </a:srgbClr>
            </a:outerShdw>
          </a:effectLst>
        </p:spPr>
      </p:pic>
      <p:pic>
        <p:nvPicPr>
          <p:cNvPr id="19" name="图片 35">
            <a:extLst>
              <a:ext uri="{FF2B5EF4-FFF2-40B4-BE49-F238E27FC236}">
                <a16:creationId xmlns:a16="http://schemas.microsoft.com/office/drawing/2014/main" id="{B9B27FB8-A905-084E-8D03-BCB5007FED39}"/>
              </a:ext>
            </a:extLst>
          </p:cNvPr>
          <p:cNvPicPr>
            <a:picLocks noChangeAspect="1"/>
          </p:cNvPicPr>
          <p:nvPr/>
        </p:nvPicPr>
        <p:blipFill rotWithShape="1">
          <a:blip r:embed="rId4"/>
          <a:srcRect l="30915" t="26013" r="5729" b="18361"/>
          <a:stretch/>
        </p:blipFill>
        <p:spPr>
          <a:xfrm>
            <a:off x="2279576" y="5072812"/>
            <a:ext cx="2964863" cy="1735458"/>
          </a:xfrm>
          <a:prstGeom prst="rect">
            <a:avLst/>
          </a:prstGeom>
          <a:ln>
            <a:noFill/>
          </a:ln>
          <a:effectLst>
            <a:outerShdw blurRad="292100" dist="139700" dir="2700000" algn="tl" rotWithShape="0">
              <a:srgbClr val="333333">
                <a:alpha val="65000"/>
              </a:srgbClr>
            </a:outerShdw>
          </a:effectLst>
        </p:spPr>
      </p:pic>
      <p:sp>
        <p:nvSpPr>
          <p:cNvPr id="36" name="TextBox 46">
            <a:extLst>
              <a:ext uri="{FF2B5EF4-FFF2-40B4-BE49-F238E27FC236}">
                <a16:creationId xmlns:a16="http://schemas.microsoft.com/office/drawing/2014/main" id="{7E169371-1812-ACFF-6C3D-22BA52CED9E4}"/>
              </a:ext>
            </a:extLst>
          </p:cNvPr>
          <p:cNvSpPr txBox="1"/>
          <p:nvPr/>
        </p:nvSpPr>
        <p:spPr>
          <a:xfrm>
            <a:off x="240041" y="295913"/>
            <a:ext cx="6453052" cy="369332"/>
          </a:xfrm>
          <a:prstGeom prst="rect">
            <a:avLst/>
          </a:prstGeom>
          <a:noFill/>
        </p:spPr>
        <p:txBody>
          <a:bodyPr wrap="square" rtlCol="0">
            <a:spAutoFit/>
          </a:bodyPr>
          <a:lstStyle>
            <a:defPPr>
              <a:defRPr lang="zh-CN"/>
            </a:defPPr>
            <a:lvl1pPr>
              <a:defRPr>
                <a:solidFill>
                  <a:srgbClr val="0000FF"/>
                </a:solidFill>
                <a:latin typeface="Cambria" panose="02040503050406030204" pitchFamily="18" charset="0"/>
                <a:ea typeface="黑体" panose="02010609060101010101" pitchFamily="49" charset="-122"/>
              </a:defRPr>
            </a:lvl1pPr>
          </a:lstStyle>
          <a:p>
            <a:r>
              <a:rPr lang="en-US" altLang="zh-CN" b="1" dirty="0">
                <a:solidFill>
                  <a:schemeClr val="accent3">
                    <a:lumMod val="75000"/>
                  </a:schemeClr>
                </a:solidFill>
              </a:rPr>
              <a:t>Existing international metadata standards</a:t>
            </a:r>
            <a:endParaRPr lang="en-NZ" b="1" dirty="0">
              <a:solidFill>
                <a:schemeClr val="accent3">
                  <a:lumMod val="75000"/>
                </a:schemeClr>
              </a:solidFill>
            </a:endParaRPr>
          </a:p>
        </p:txBody>
      </p:sp>
      <p:pic>
        <p:nvPicPr>
          <p:cNvPr id="37" name="图片 4">
            <a:extLst>
              <a:ext uri="{FF2B5EF4-FFF2-40B4-BE49-F238E27FC236}">
                <a16:creationId xmlns:a16="http://schemas.microsoft.com/office/drawing/2014/main" id="{983D509B-231F-CB6A-B00C-437F9DC127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36560" y="67222"/>
            <a:ext cx="961297" cy="4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54D5C027-9ED8-44A9-8D4A-843085375681}"/>
              </a:ext>
            </a:extLst>
          </p:cNvPr>
          <p:cNvPicPr>
            <a:picLocks noChangeAspect="1"/>
          </p:cNvPicPr>
          <p:nvPr/>
        </p:nvPicPr>
        <p:blipFill rotWithShape="1">
          <a:blip r:embed="rId6"/>
          <a:srcRect l="3936"/>
          <a:stretch/>
        </p:blipFill>
        <p:spPr>
          <a:xfrm>
            <a:off x="1060703" y="1411897"/>
            <a:ext cx="2331001" cy="3323782"/>
          </a:xfrm>
          <a:prstGeom prst="rect">
            <a:avLst/>
          </a:prstGeom>
          <a:ln w="15875">
            <a:solidFill>
              <a:srgbClr val="00B050"/>
            </a:solid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CDAF9D46-1D02-497F-9D29-4CA9919F1A22}"/>
              </a:ext>
            </a:extLst>
          </p:cNvPr>
          <p:cNvPicPr>
            <a:picLocks noChangeAspect="1"/>
          </p:cNvPicPr>
          <p:nvPr/>
        </p:nvPicPr>
        <p:blipFill rotWithShape="1">
          <a:blip r:embed="rId7"/>
          <a:srcRect l="7034"/>
          <a:stretch/>
        </p:blipFill>
        <p:spPr>
          <a:xfrm>
            <a:off x="2074519" y="1686134"/>
            <a:ext cx="2331001" cy="3323782"/>
          </a:xfrm>
          <a:prstGeom prst="rect">
            <a:avLst/>
          </a:prstGeom>
          <a:ln w="15875">
            <a:solidFill>
              <a:srgbClr val="00B050"/>
            </a:solidFill>
          </a:ln>
          <a:effectLst>
            <a:outerShdw blurRad="292100" dist="139700" dir="2700000" algn="tl" rotWithShape="0">
              <a:srgbClr val="333333">
                <a:alpha val="65000"/>
              </a:srgbClr>
            </a:outerShdw>
          </a:effectLst>
        </p:spPr>
      </p:pic>
      <p:grpSp>
        <p:nvGrpSpPr>
          <p:cNvPr id="24" name="组合 23">
            <a:extLst>
              <a:ext uri="{FF2B5EF4-FFF2-40B4-BE49-F238E27FC236}">
                <a16:creationId xmlns:a16="http://schemas.microsoft.com/office/drawing/2014/main" id="{EA56168D-0197-416C-A14B-59F447473B6A}"/>
              </a:ext>
            </a:extLst>
          </p:cNvPr>
          <p:cNvGrpSpPr/>
          <p:nvPr/>
        </p:nvGrpSpPr>
        <p:grpSpPr>
          <a:xfrm>
            <a:off x="9192344" y="807670"/>
            <a:ext cx="2784904" cy="2320145"/>
            <a:chOff x="1814512" y="2060848"/>
            <a:chExt cx="6079687" cy="4625702"/>
          </a:xfrm>
        </p:grpSpPr>
        <p:pic>
          <p:nvPicPr>
            <p:cNvPr id="13" name="图片 12">
              <a:extLst>
                <a:ext uri="{FF2B5EF4-FFF2-40B4-BE49-F238E27FC236}">
                  <a16:creationId xmlns:a16="http://schemas.microsoft.com/office/drawing/2014/main" id="{7D040537-5441-4A0B-8F8A-C1D6EA2BBF22}"/>
                </a:ext>
              </a:extLst>
            </p:cNvPr>
            <p:cNvPicPr>
              <a:picLocks noChangeAspect="1"/>
            </p:cNvPicPr>
            <p:nvPr/>
          </p:nvPicPr>
          <p:blipFill>
            <a:blip r:embed="rId8"/>
            <a:stretch>
              <a:fillRect/>
            </a:stretch>
          </p:blipFill>
          <p:spPr>
            <a:xfrm>
              <a:off x="1814512" y="2060848"/>
              <a:ext cx="6079687" cy="4625702"/>
            </a:xfrm>
            <a:prstGeom prst="rect">
              <a:avLst/>
            </a:prstGeom>
          </p:spPr>
        </p:pic>
        <p:sp>
          <p:nvSpPr>
            <p:cNvPr id="9" name="矩形 8">
              <a:extLst>
                <a:ext uri="{FF2B5EF4-FFF2-40B4-BE49-F238E27FC236}">
                  <a16:creationId xmlns:a16="http://schemas.microsoft.com/office/drawing/2014/main" id="{C620AD9A-7306-4013-8350-A54B3F2E94F5}"/>
                </a:ext>
              </a:extLst>
            </p:cNvPr>
            <p:cNvSpPr/>
            <p:nvPr/>
          </p:nvSpPr>
          <p:spPr>
            <a:xfrm>
              <a:off x="4611649" y="6024513"/>
              <a:ext cx="1921994" cy="337245"/>
            </a:xfrm>
            <a:prstGeom prst="rect">
              <a:avLst/>
            </a:prstGeom>
          </p:spPr>
          <p:txBody>
            <a:bodyPr wrap="none">
              <a:spAutoFit/>
            </a:bodyPr>
            <a:lstStyle/>
            <a:p>
              <a:r>
                <a:rPr lang="en-US" altLang="zh-CN" sz="900" dirty="0">
                  <a:solidFill>
                    <a:schemeClr val="bg1">
                      <a:lumMod val="50000"/>
                    </a:schemeClr>
                  </a:solidFill>
                  <a:latin typeface="Arial" panose="020B0604020202020204" pitchFamily="34" charset="0"/>
                  <a:hlinkClick r:id="rId9" tooltip="View page">
                    <a:extLst>
                      <a:ext uri="{A12FA001-AC4F-418D-AE19-62706E023703}">
                        <ahyp:hlinkClr xmlns:ahyp="http://schemas.microsoft.com/office/drawing/2018/hyperlinkcolor" val="tx"/>
                      </a:ext>
                    </a:extLst>
                  </a:hlinkClick>
                </a:rPr>
                <a:t>naturphilosophie.co.uk</a:t>
              </a:r>
              <a:endParaRPr lang="zh-CN" altLang="en-US" sz="900" dirty="0">
                <a:solidFill>
                  <a:schemeClr val="bg1">
                    <a:lumMod val="50000"/>
                  </a:schemeClr>
                </a:solidFill>
              </a:endParaRPr>
            </a:p>
          </p:txBody>
        </p:sp>
      </p:grpSp>
      <p:sp>
        <p:nvSpPr>
          <p:cNvPr id="4" name="矩形 26">
            <a:extLst>
              <a:ext uri="{FF2B5EF4-FFF2-40B4-BE49-F238E27FC236}">
                <a16:creationId xmlns:a16="http://schemas.microsoft.com/office/drawing/2014/main" id="{36C99E63-58F1-5710-2A14-6AA196D948E8}"/>
              </a:ext>
            </a:extLst>
          </p:cNvPr>
          <p:cNvSpPr/>
          <p:nvPr/>
        </p:nvSpPr>
        <p:spPr>
          <a:xfrm>
            <a:off x="4604381" y="1197500"/>
            <a:ext cx="3562001" cy="369332"/>
          </a:xfrm>
          <a:prstGeom prst="rect">
            <a:avLst/>
          </a:prstGeom>
        </p:spPr>
        <p:txBody>
          <a:bodyPr wrap="none">
            <a:spAutoFit/>
          </a:bodyPr>
          <a:lstStyle/>
          <a:p>
            <a:r>
              <a:rPr lang="en-US" altLang="zh-CN" dirty="0">
                <a:solidFill>
                  <a:srgbClr val="0000FF"/>
                </a:solidFill>
                <a:latin typeface="Cambria" panose="02040503050406030204" pitchFamily="18" charset="0"/>
              </a:rPr>
              <a:t>Catalog Service for the Web (CSW)</a:t>
            </a:r>
            <a:endParaRPr lang="zh-CN" altLang="en-US" dirty="0">
              <a:solidFill>
                <a:srgbClr val="0000FF"/>
              </a:solidFill>
            </a:endParaRPr>
          </a:p>
        </p:txBody>
      </p:sp>
      <p:grpSp>
        <p:nvGrpSpPr>
          <p:cNvPr id="11" name="Group 10">
            <a:extLst>
              <a:ext uri="{FF2B5EF4-FFF2-40B4-BE49-F238E27FC236}">
                <a16:creationId xmlns:a16="http://schemas.microsoft.com/office/drawing/2014/main" id="{BA026058-060D-AC0C-4029-060107EE8E02}"/>
              </a:ext>
            </a:extLst>
          </p:cNvPr>
          <p:cNvGrpSpPr/>
          <p:nvPr/>
        </p:nvGrpSpPr>
        <p:grpSpPr>
          <a:xfrm>
            <a:off x="5205281" y="2022805"/>
            <a:ext cx="3484564" cy="3815329"/>
            <a:chOff x="4238497" y="2420888"/>
            <a:chExt cx="3601757" cy="3862712"/>
          </a:xfrm>
        </p:grpSpPr>
        <p:grpSp>
          <p:nvGrpSpPr>
            <p:cNvPr id="8" name="Group 7">
              <a:extLst>
                <a:ext uri="{FF2B5EF4-FFF2-40B4-BE49-F238E27FC236}">
                  <a16:creationId xmlns:a16="http://schemas.microsoft.com/office/drawing/2014/main" id="{24F0EB14-AE72-537E-1F84-B1D9A6B51C18}"/>
                </a:ext>
              </a:extLst>
            </p:cNvPr>
            <p:cNvGrpSpPr/>
            <p:nvPr/>
          </p:nvGrpSpPr>
          <p:grpSpPr>
            <a:xfrm>
              <a:off x="4238497" y="2420888"/>
              <a:ext cx="3601757" cy="3862712"/>
              <a:chOff x="4238497" y="2420888"/>
              <a:chExt cx="3601757" cy="3862712"/>
            </a:xfrm>
          </p:grpSpPr>
          <p:pic>
            <p:nvPicPr>
              <p:cNvPr id="20" name="图片 2">
                <a:extLst>
                  <a:ext uri="{FF2B5EF4-FFF2-40B4-BE49-F238E27FC236}">
                    <a16:creationId xmlns:a16="http://schemas.microsoft.com/office/drawing/2014/main" id="{63CDF59E-FE1E-F2F7-697C-E6CF37E267F9}"/>
                  </a:ext>
                </a:extLst>
              </p:cNvPr>
              <p:cNvPicPr>
                <a:picLocks noChangeAspect="1"/>
              </p:cNvPicPr>
              <p:nvPr/>
            </p:nvPicPr>
            <p:blipFill>
              <a:blip r:embed="rId10"/>
              <a:stretch>
                <a:fillRect/>
              </a:stretch>
            </p:blipFill>
            <p:spPr>
              <a:xfrm>
                <a:off x="4238497" y="2420888"/>
                <a:ext cx="3594297" cy="244395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2E3A8E1-15A6-A406-0AE4-E58DD06449C6}"/>
                  </a:ext>
                </a:extLst>
              </p:cNvPr>
              <p:cNvPicPr>
                <a:picLocks noChangeAspect="1"/>
              </p:cNvPicPr>
              <p:nvPr/>
            </p:nvPicPr>
            <p:blipFill rotWithShape="1">
              <a:blip r:embed="rId11"/>
              <a:srcRect l="24801" t="50000" r="23400" b="19550"/>
              <a:stretch/>
            </p:blipFill>
            <p:spPr>
              <a:xfrm>
                <a:off x="4245957" y="4875025"/>
                <a:ext cx="3594297" cy="1408575"/>
              </a:xfrm>
              <a:prstGeom prst="rect">
                <a:avLst/>
              </a:prstGeom>
              <a:ln>
                <a:noFill/>
              </a:ln>
              <a:effectLst>
                <a:outerShdw blurRad="292100" dist="139700" dir="2700000" algn="tl" rotWithShape="0">
                  <a:srgbClr val="333333">
                    <a:alpha val="65000"/>
                  </a:srgbClr>
                </a:outerShdw>
              </a:effectLst>
            </p:spPr>
          </p:pic>
        </p:grpSp>
        <p:sp>
          <p:nvSpPr>
            <p:cNvPr id="10" name="Rectangle 9">
              <a:extLst>
                <a:ext uri="{FF2B5EF4-FFF2-40B4-BE49-F238E27FC236}">
                  <a16:creationId xmlns:a16="http://schemas.microsoft.com/office/drawing/2014/main" id="{D103D954-171A-B403-1A4E-0F24AFFA517C}"/>
                </a:ext>
              </a:extLst>
            </p:cNvPr>
            <p:cNvSpPr/>
            <p:nvPr/>
          </p:nvSpPr>
          <p:spPr>
            <a:xfrm>
              <a:off x="4392554" y="4941168"/>
              <a:ext cx="3312368" cy="149723"/>
            </a:xfrm>
            <a:prstGeom prst="rect">
              <a:avLst/>
            </a:prstGeom>
            <a:solidFill>
              <a:schemeClr val="bg1">
                <a:lumMod val="50000"/>
                <a:alpha val="49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图片 1">
            <a:extLst>
              <a:ext uri="{FF2B5EF4-FFF2-40B4-BE49-F238E27FC236}">
                <a16:creationId xmlns:a16="http://schemas.microsoft.com/office/drawing/2014/main" id="{5E75FAAE-4489-504A-70BD-D7A82B4B3652}"/>
              </a:ext>
            </a:extLst>
          </p:cNvPr>
          <p:cNvPicPr>
            <a:picLocks noChangeAspect="1"/>
          </p:cNvPicPr>
          <p:nvPr/>
        </p:nvPicPr>
        <p:blipFill rotWithShape="1">
          <a:blip r:embed="rId12"/>
          <a:srcRect b="60562"/>
          <a:stretch/>
        </p:blipFill>
        <p:spPr>
          <a:xfrm>
            <a:off x="3240019" y="5789733"/>
            <a:ext cx="1997108" cy="905332"/>
          </a:xfrm>
          <a:prstGeom prst="rect">
            <a:avLst/>
          </a:prstGeom>
        </p:spPr>
      </p:pic>
      <p:sp>
        <p:nvSpPr>
          <p:cNvPr id="15" name="TextBox 14">
            <a:extLst>
              <a:ext uri="{FF2B5EF4-FFF2-40B4-BE49-F238E27FC236}">
                <a16:creationId xmlns:a16="http://schemas.microsoft.com/office/drawing/2014/main" id="{E015096D-A933-0ED4-AD0D-EFC73C20D958}"/>
              </a:ext>
            </a:extLst>
          </p:cNvPr>
          <p:cNvSpPr txBox="1"/>
          <p:nvPr/>
        </p:nvSpPr>
        <p:spPr>
          <a:xfrm>
            <a:off x="4833937" y="289172"/>
            <a:ext cx="6104586" cy="369332"/>
          </a:xfrm>
          <a:prstGeom prst="rect">
            <a:avLst/>
          </a:prstGeom>
          <a:noFill/>
        </p:spPr>
        <p:txBody>
          <a:bodyPr wrap="square">
            <a:spAutoFit/>
          </a:bodyPr>
          <a:lstStyle/>
          <a:p>
            <a:r>
              <a:rPr lang="en-US" altLang="zh-CN" b="1" i="1" dirty="0">
                <a:solidFill>
                  <a:srgbClr val="FF0000"/>
                </a:solidFill>
                <a:latin typeface="Cambria" panose="02040503050406030204" pitchFamily="18" charset="0"/>
              </a:rPr>
              <a:t>do not meet the demands of DDE </a:t>
            </a:r>
            <a:r>
              <a:rPr lang="en-US" altLang="zh-CN" b="1" i="1" dirty="0" err="1">
                <a:solidFill>
                  <a:srgbClr val="FF0000"/>
                </a:solidFill>
                <a:latin typeface="Cambria" panose="02040503050406030204" pitchFamily="18" charset="0"/>
              </a:rPr>
              <a:t>Geoisciences</a:t>
            </a:r>
            <a:r>
              <a:rPr lang="en-US" altLang="zh-CN" b="1" i="1" dirty="0">
                <a:solidFill>
                  <a:srgbClr val="FF0000"/>
                </a:solidFill>
                <a:latin typeface="Cambria" panose="02040503050406030204" pitchFamily="18" charset="0"/>
              </a:rPr>
              <a:t> … </a:t>
            </a:r>
            <a:endParaRPr lang="en-US" b="1" i="1" dirty="0"/>
          </a:p>
        </p:txBody>
      </p:sp>
      <p:pic>
        <p:nvPicPr>
          <p:cNvPr id="18" name="Picture 17">
            <a:extLst>
              <a:ext uri="{FF2B5EF4-FFF2-40B4-BE49-F238E27FC236}">
                <a16:creationId xmlns:a16="http://schemas.microsoft.com/office/drawing/2014/main" id="{1A7BBED6-01F4-7A34-BF08-609C648A0B00}"/>
              </a:ext>
            </a:extLst>
          </p:cNvPr>
          <p:cNvPicPr>
            <a:picLocks noChangeAspect="1"/>
          </p:cNvPicPr>
          <p:nvPr/>
        </p:nvPicPr>
        <p:blipFill>
          <a:blip r:embed="rId13"/>
          <a:stretch>
            <a:fillRect/>
          </a:stretch>
        </p:blipFill>
        <p:spPr>
          <a:xfrm>
            <a:off x="9060031" y="3229793"/>
            <a:ext cx="3049529" cy="1639368"/>
          </a:xfrm>
          <a:prstGeom prst="rect">
            <a:avLst/>
          </a:prstGeom>
        </p:spPr>
      </p:pic>
    </p:spTree>
    <p:extLst>
      <p:ext uri="{BB962C8B-B14F-4D97-AF65-F5344CB8AC3E}">
        <p14:creationId xmlns:p14="http://schemas.microsoft.com/office/powerpoint/2010/main" val="1232867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6">
            <a:extLst>
              <a:ext uri="{FF2B5EF4-FFF2-40B4-BE49-F238E27FC236}">
                <a16:creationId xmlns:a16="http://schemas.microsoft.com/office/drawing/2014/main" id="{00E0D22F-5B5A-9C53-C208-390BA5896F7B}"/>
              </a:ext>
            </a:extLst>
          </p:cNvPr>
          <p:cNvSpPr txBox="1"/>
          <p:nvPr/>
        </p:nvSpPr>
        <p:spPr>
          <a:xfrm>
            <a:off x="1185695" y="87722"/>
            <a:ext cx="2001487" cy="307777"/>
          </a:xfrm>
          <a:prstGeom prst="rect">
            <a:avLst/>
          </a:prstGeom>
          <a:noFill/>
        </p:spPr>
        <p:txBody>
          <a:bodyPr wrap="square" rtlCol="0">
            <a:spAutoFit/>
          </a:bodyPr>
          <a:lstStyle/>
          <a:p>
            <a:pPr algn="ctr"/>
            <a:r>
              <a:rPr lang="en-NZ" sz="1400" dirty="0">
                <a:solidFill>
                  <a:schemeClr val="tx1">
                    <a:lumMod val="50000"/>
                    <a:lumOff val="50000"/>
                  </a:schemeClr>
                </a:solidFill>
                <a:latin typeface="Cambria" panose="02040503050406030204" pitchFamily="18" charset="0"/>
                <a:ea typeface="Arial Unicode MS" panose="020B0604020202020204" pitchFamily="34" charset="-122"/>
                <a:cs typeface="Arial Unicode MS" panose="020B0604020202020204" pitchFamily="34" charset="-122"/>
              </a:rPr>
              <a:t>ISO19115-2014(E)</a:t>
            </a:r>
          </a:p>
        </p:txBody>
      </p:sp>
      <p:grpSp>
        <p:nvGrpSpPr>
          <p:cNvPr id="16" name="Group 15">
            <a:extLst>
              <a:ext uri="{FF2B5EF4-FFF2-40B4-BE49-F238E27FC236}">
                <a16:creationId xmlns:a16="http://schemas.microsoft.com/office/drawing/2014/main" id="{B7DDB0C8-DBF4-F649-55AD-1D880C0D7665}"/>
              </a:ext>
            </a:extLst>
          </p:cNvPr>
          <p:cNvGrpSpPr/>
          <p:nvPr/>
        </p:nvGrpSpPr>
        <p:grpSpPr>
          <a:xfrm>
            <a:off x="623392" y="404664"/>
            <a:ext cx="10945216" cy="6295194"/>
            <a:chOff x="623392" y="404664"/>
            <a:chExt cx="10945216" cy="6295194"/>
          </a:xfrm>
        </p:grpSpPr>
        <p:pic>
          <p:nvPicPr>
            <p:cNvPr id="2" name="Picture 1">
              <a:extLst>
                <a:ext uri="{FF2B5EF4-FFF2-40B4-BE49-F238E27FC236}">
                  <a16:creationId xmlns:a16="http://schemas.microsoft.com/office/drawing/2014/main" id="{351FADD7-1692-EB98-0C76-EB6ECC0ABB7D}"/>
                </a:ext>
              </a:extLst>
            </p:cNvPr>
            <p:cNvPicPr>
              <a:picLocks noChangeAspect="1"/>
            </p:cNvPicPr>
            <p:nvPr/>
          </p:nvPicPr>
          <p:blipFill>
            <a:blip r:embed="rId2"/>
            <a:stretch>
              <a:fillRect/>
            </a:stretch>
          </p:blipFill>
          <p:spPr>
            <a:xfrm>
              <a:off x="623392" y="404664"/>
              <a:ext cx="10945216" cy="6295194"/>
            </a:xfrm>
            <a:prstGeom prst="rect">
              <a:avLst/>
            </a:prstGeom>
          </p:spPr>
        </p:pic>
        <p:cxnSp>
          <p:nvCxnSpPr>
            <p:cNvPr id="13" name="Connector: Curved 12">
              <a:extLst>
                <a:ext uri="{FF2B5EF4-FFF2-40B4-BE49-F238E27FC236}">
                  <a16:creationId xmlns:a16="http://schemas.microsoft.com/office/drawing/2014/main" id="{83AEE79A-3107-08ED-7ED6-13159E2C1682}"/>
                </a:ext>
              </a:extLst>
            </p:cNvPr>
            <p:cNvCxnSpPr/>
            <p:nvPr/>
          </p:nvCxnSpPr>
          <p:spPr>
            <a:xfrm flipV="1">
              <a:off x="2351584" y="3933056"/>
              <a:ext cx="1584176" cy="1440160"/>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grpSp>
      <p:sp>
        <p:nvSpPr>
          <p:cNvPr id="15" name="TextBox 14">
            <a:extLst>
              <a:ext uri="{FF2B5EF4-FFF2-40B4-BE49-F238E27FC236}">
                <a16:creationId xmlns:a16="http://schemas.microsoft.com/office/drawing/2014/main" id="{7C5344C5-08C3-2B66-DE04-987D2E335D2F}"/>
              </a:ext>
            </a:extLst>
          </p:cNvPr>
          <p:cNvSpPr txBox="1"/>
          <p:nvPr/>
        </p:nvSpPr>
        <p:spPr>
          <a:xfrm>
            <a:off x="7392144" y="185847"/>
            <a:ext cx="1152128" cy="369332"/>
          </a:xfrm>
          <a:prstGeom prst="rect">
            <a:avLst/>
          </a:prstGeom>
          <a:noFill/>
        </p:spPr>
        <p:txBody>
          <a:bodyPr wrap="square">
            <a:spAutoFit/>
          </a:bodyPr>
          <a:lstStyle/>
          <a:p>
            <a:r>
              <a:rPr lang="en-US" altLang="zh-CN" sz="1800" b="1" dirty="0">
                <a:solidFill>
                  <a:schemeClr val="accent6">
                    <a:lumMod val="75000"/>
                  </a:schemeClr>
                </a:solidFill>
                <a:latin typeface="Cambria" panose="02040503050406030204" pitchFamily="18" charset="0"/>
                <a:ea typeface="华文细黑" panose="02010600040101010101" pitchFamily="2" charset="-122"/>
              </a:rPr>
              <a:t>DDE</a:t>
            </a:r>
            <a:endParaRPr lang="en-US" dirty="0"/>
          </a:p>
        </p:txBody>
      </p:sp>
    </p:spTree>
    <p:extLst>
      <p:ext uri="{BB962C8B-B14F-4D97-AF65-F5344CB8AC3E}">
        <p14:creationId xmlns:p14="http://schemas.microsoft.com/office/powerpoint/2010/main" val="3392247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990CFC6-4BB2-421F-B839-10B79EA82150}"/>
              </a:ext>
            </a:extLst>
          </p:cNvPr>
          <p:cNvSpPr/>
          <p:nvPr/>
        </p:nvSpPr>
        <p:spPr>
          <a:xfrm>
            <a:off x="407368" y="1051195"/>
            <a:ext cx="11593288" cy="3077766"/>
          </a:xfrm>
          <a:prstGeom prst="rect">
            <a:avLst/>
          </a:prstGeom>
        </p:spPr>
        <p:txBody>
          <a:bodyPr wrap="square">
            <a:spAutoFit/>
          </a:bodyPr>
          <a:lstStyle/>
          <a:p>
            <a:pPr marL="285750" indent="-285750">
              <a:buFont typeface="Wingdings" panose="05000000000000000000" pitchFamily="2" charset="2"/>
              <a:buChar char="u"/>
            </a:pPr>
            <a:r>
              <a:rPr lang="en-US" altLang="zh-CN" b="1" i="1" dirty="0">
                <a:solidFill>
                  <a:srgbClr val="002060"/>
                </a:solidFill>
                <a:latin typeface="Cambria" panose="02040503050406030204" pitchFamily="18" charset="0"/>
                <a:ea typeface="Cambria" panose="02040503050406030204" pitchFamily="18" charset="0"/>
              </a:rPr>
              <a:t>Requirement form DDE</a:t>
            </a:r>
          </a:p>
          <a:p>
            <a:pPr lvl="1">
              <a:spcBef>
                <a:spcPts val="600"/>
              </a:spcBef>
              <a:spcAft>
                <a:spcPts val="600"/>
              </a:spcAft>
            </a:pPr>
            <a:r>
              <a:rPr lang="en-US" altLang="zh-CN" sz="1600" i="1" dirty="0">
                <a:latin typeface="Cambria" panose="02040503050406030204" pitchFamily="18" charset="0"/>
                <a:ea typeface="宋体" panose="02010600030101010101" pitchFamily="2" charset="-122"/>
                <a:cs typeface="Cambria" panose="02040503050406030204" pitchFamily="18" charset="0"/>
              </a:rPr>
              <a:t>Simple and efficient to cover all the disciplinaries of relevant domains for data resource and knowledge Findable and Exchange thru web.  </a:t>
            </a:r>
            <a:endParaRPr lang="zh-CN" altLang="en-US" sz="1600" i="1" dirty="0"/>
          </a:p>
          <a:p>
            <a:pPr marL="285750" indent="-285750">
              <a:buFont typeface="Wingdings" panose="05000000000000000000" pitchFamily="2" charset="2"/>
              <a:buChar char="u"/>
            </a:pPr>
            <a:endParaRPr lang="en-US" altLang="zh-CN" sz="1600" i="1" dirty="0">
              <a:solidFill>
                <a:schemeClr val="bg1">
                  <a:lumMod val="50000"/>
                </a:schemeClr>
              </a:solidFill>
              <a:latin typeface="Cambria" panose="02040503050406030204" pitchFamily="18" charset="0"/>
              <a:ea typeface="宋体" panose="02010600030101010101" pitchFamily="2" charset="-122"/>
            </a:endParaRPr>
          </a:p>
          <a:p>
            <a:pPr marL="285750" indent="-285750">
              <a:buFont typeface="Wingdings" panose="05000000000000000000" pitchFamily="2" charset="2"/>
              <a:buChar char="u"/>
            </a:pPr>
            <a:r>
              <a:rPr lang="en-US" altLang="zh-CN" b="1" i="1" dirty="0">
                <a:solidFill>
                  <a:srgbClr val="002060"/>
                </a:solidFill>
                <a:latin typeface="Cambria" panose="02040503050406030204" pitchFamily="18" charset="0"/>
                <a:ea typeface="Cambria" panose="02040503050406030204" pitchFamily="18" charset="0"/>
              </a:rPr>
              <a:t>Purpose and</a:t>
            </a:r>
            <a:r>
              <a:rPr lang="zh-CN" altLang="en-US" b="1" i="1" dirty="0">
                <a:solidFill>
                  <a:srgbClr val="002060"/>
                </a:solidFill>
                <a:latin typeface="Cambria" panose="02040503050406030204" pitchFamily="18" charset="0"/>
                <a:ea typeface="宋体" panose="02010600030101010101" pitchFamily="2" charset="-122"/>
              </a:rPr>
              <a:t> </a:t>
            </a:r>
            <a:r>
              <a:rPr lang="en-US" altLang="zh-CN" b="1" i="1" dirty="0">
                <a:solidFill>
                  <a:srgbClr val="002060"/>
                </a:solidFill>
                <a:latin typeface="Cambria" panose="02040503050406030204" pitchFamily="18" charset="0"/>
                <a:ea typeface="Cambria" panose="02040503050406030204" pitchFamily="18" charset="0"/>
              </a:rPr>
              <a:t>coverage of DDE metadata standard</a:t>
            </a:r>
          </a:p>
          <a:p>
            <a:pPr marL="742950" lvl="1" indent="-285750">
              <a:spcBef>
                <a:spcPts val="600"/>
              </a:spcBef>
              <a:spcAft>
                <a:spcPts val="600"/>
              </a:spcAft>
              <a:buFont typeface="Arial" panose="020B0604020202020204" pitchFamily="34" charset="0"/>
              <a:buChar char="•"/>
            </a:pPr>
            <a:r>
              <a:rPr lang="en-US" altLang="zh-CN" sz="1600" i="1" dirty="0">
                <a:latin typeface="Cambria" panose="02040503050406030204" pitchFamily="18" charset="0"/>
                <a:ea typeface="宋体" panose="02010600030101010101" pitchFamily="2" charset="-122"/>
              </a:rPr>
              <a:t>based on existing world-wide implemented standards and web applications to enable data services and information discovery, sharing and  protection, etc. to make data FAIR and Open.</a:t>
            </a:r>
            <a:endParaRPr lang="zh-CN" altLang="en-US" sz="1600" i="1" dirty="0">
              <a:latin typeface="Cambria" panose="02040503050406030204" pitchFamily="18" charset="0"/>
              <a:ea typeface="宋体" panose="02010600030101010101" pitchFamily="2" charset="-122"/>
            </a:endParaRPr>
          </a:p>
          <a:p>
            <a:pPr marL="742950" lvl="1" indent="-285750">
              <a:spcBef>
                <a:spcPts val="600"/>
              </a:spcBef>
              <a:spcAft>
                <a:spcPts val="600"/>
              </a:spcAft>
              <a:buFont typeface="Arial" panose="020B0604020202020204" pitchFamily="34" charset="0"/>
              <a:buChar char="•"/>
            </a:pPr>
            <a:r>
              <a:rPr lang="en-US" altLang="zh-CN" sz="1600" i="1" dirty="0">
                <a:latin typeface="Cambria" panose="02040503050406030204" pitchFamily="18" charset="0"/>
                <a:ea typeface="宋体" panose="02010600030101010101" pitchFamily="2" charset="-122"/>
              </a:rPr>
              <a:t>Its main contents are focusing on discovery metadata and data services metadata for DDE digital resources classification and category, solution to a unified identification/identifier, and geological time specification.</a:t>
            </a:r>
          </a:p>
          <a:p>
            <a:pPr marL="285750" indent="-285750">
              <a:buFont typeface="Wingdings" panose="05000000000000000000" pitchFamily="2" charset="2"/>
              <a:buChar char="l"/>
            </a:pPr>
            <a:endParaRPr lang="en-US" altLang="zh-CN" sz="1600" dirty="0">
              <a:solidFill>
                <a:schemeClr val="accent5">
                  <a:lumMod val="50000"/>
                </a:schemeClr>
              </a:solidFill>
              <a:latin typeface="Cambria" panose="02040503050406030204" pitchFamily="18" charset="0"/>
              <a:ea typeface="宋体" panose="02010600030101010101" pitchFamily="2" charset="-122"/>
              <a:cs typeface="Cambria" panose="02040503050406030204" pitchFamily="18" charset="0"/>
            </a:endParaRPr>
          </a:p>
        </p:txBody>
      </p:sp>
      <p:sp>
        <p:nvSpPr>
          <p:cNvPr id="8" name="矩形 7">
            <a:extLst>
              <a:ext uri="{FF2B5EF4-FFF2-40B4-BE49-F238E27FC236}">
                <a16:creationId xmlns:a16="http://schemas.microsoft.com/office/drawing/2014/main" id="{3AF219E4-EDEA-4E85-987E-532AB6D1B736}"/>
              </a:ext>
            </a:extLst>
          </p:cNvPr>
          <p:cNvSpPr/>
          <p:nvPr/>
        </p:nvSpPr>
        <p:spPr>
          <a:xfrm>
            <a:off x="335360" y="1772816"/>
            <a:ext cx="11593288" cy="385042"/>
          </a:xfrm>
          <a:prstGeom prst="rect">
            <a:avLst/>
          </a:prstGeom>
        </p:spPr>
        <p:txBody>
          <a:bodyPr wrap="square">
            <a:spAutoFit/>
          </a:bodyPr>
          <a:lstStyle/>
          <a:p>
            <a:pPr>
              <a:lnSpc>
                <a:spcPct val="115000"/>
              </a:lnSpc>
            </a:pPr>
            <a:r>
              <a:rPr lang="zh-CN" altLang="zh-CN" kern="0" dirty="0">
                <a:latin typeface="Times New Roman" panose="02020603050405020304" pitchFamily="18" charset="0"/>
                <a:ea typeface="Cambria" panose="02040503050406030204" pitchFamily="18" charset="0"/>
                <a:cs typeface="Cambria" panose="02040503050406030204" pitchFamily="18" charset="0"/>
              </a:rPr>
              <a:t> </a:t>
            </a:r>
            <a:endParaRPr lang="zh-CN" altLang="zh-CN" dirty="0">
              <a:latin typeface="Cambria" panose="02040503050406030204" pitchFamily="18" charset="0"/>
              <a:ea typeface="宋体" panose="02010600030101010101" pitchFamily="2" charset="-122"/>
            </a:endParaRPr>
          </a:p>
        </p:txBody>
      </p:sp>
      <p:sp>
        <p:nvSpPr>
          <p:cNvPr id="7" name="Rectangle 6">
            <a:extLst>
              <a:ext uri="{FF2B5EF4-FFF2-40B4-BE49-F238E27FC236}">
                <a16:creationId xmlns:a16="http://schemas.microsoft.com/office/drawing/2014/main" id="{A0CFB6F3-738B-4618-8476-B8B7610A8F76}"/>
              </a:ext>
            </a:extLst>
          </p:cNvPr>
          <p:cNvSpPr/>
          <p:nvPr/>
        </p:nvSpPr>
        <p:spPr>
          <a:xfrm>
            <a:off x="-9911" y="776184"/>
            <a:ext cx="12201911" cy="45719"/>
          </a:xfrm>
          <a:prstGeom prst="rect">
            <a:avLst/>
          </a:prstGeom>
          <a:gradFill flip="none" rotWithShape="1">
            <a:gsLst>
              <a:gs pos="100000">
                <a:srgbClr val="7030A0"/>
              </a:gs>
              <a:gs pos="0">
                <a:schemeClr val="bg2">
                  <a:tint val="90000"/>
                  <a:satMod val="92000"/>
                  <a:lumMod val="120000"/>
                  <a:alpha val="85000"/>
                </a:schemeClr>
              </a:gs>
              <a:gs pos="100000">
                <a:srgbClr val="66FFFF"/>
              </a:gs>
            </a:gsLst>
            <a:lin ang="189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388F9FEA-AE88-6425-9C8D-069DE97730C2}"/>
              </a:ext>
            </a:extLst>
          </p:cNvPr>
          <p:cNvSpPr txBox="1"/>
          <p:nvPr/>
        </p:nvSpPr>
        <p:spPr>
          <a:xfrm>
            <a:off x="263352" y="-387424"/>
            <a:ext cx="11089232" cy="1306063"/>
          </a:xfrm>
          <a:prstGeom prst="rect">
            <a:avLst/>
          </a:prstGeom>
          <a:noFill/>
        </p:spPr>
        <p:txBody>
          <a:bodyPr wrap="square">
            <a:spAutoFit/>
          </a:bodyPr>
          <a:lstStyle/>
          <a:p>
            <a:pPr>
              <a:lnSpc>
                <a:spcPct val="150000"/>
              </a:lnSpc>
            </a:pPr>
            <a:r>
              <a:rPr lang="en-US" altLang="zh-CN" sz="6000" b="1" dirty="0">
                <a:solidFill>
                  <a:schemeClr val="accent6">
                    <a:lumMod val="75000"/>
                  </a:schemeClr>
                </a:solidFill>
                <a:latin typeface="Cambria" panose="02040503050406030204" pitchFamily="18" charset="0"/>
                <a:ea typeface="华文细黑" panose="02010600040101010101" pitchFamily="2" charset="-122"/>
              </a:rPr>
              <a:t>2. </a:t>
            </a:r>
            <a:r>
              <a:rPr lang="en-US" altLang="zh-CN" sz="2800" b="1" dirty="0">
                <a:solidFill>
                  <a:schemeClr val="accent6">
                    <a:lumMod val="75000"/>
                  </a:schemeClr>
                </a:solidFill>
                <a:latin typeface="Cambria" panose="02040503050406030204" pitchFamily="18" charset="0"/>
                <a:ea typeface="华文细黑" panose="02010600040101010101" pitchFamily="2" charset="-122"/>
              </a:rPr>
              <a:t>How DDE geoscience metadata standard is drafted ? </a:t>
            </a:r>
            <a:endParaRPr lang="en-US" altLang="zh-CN" sz="1050" b="1" dirty="0">
              <a:solidFill>
                <a:schemeClr val="accent6">
                  <a:lumMod val="75000"/>
                </a:schemeClr>
              </a:solidFill>
              <a:latin typeface="Cambria" panose="02040503050406030204" pitchFamily="18" charset="0"/>
              <a:ea typeface="华文细黑" panose="02010600040101010101" pitchFamily="2" charset="-122"/>
            </a:endParaRPr>
          </a:p>
        </p:txBody>
      </p:sp>
    </p:spTree>
    <p:extLst>
      <p:ext uri="{BB962C8B-B14F-4D97-AF65-F5344CB8AC3E}">
        <p14:creationId xmlns:p14="http://schemas.microsoft.com/office/powerpoint/2010/main" val="259472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76FB689-C236-4542-821E-566B46F1BE04}"/>
              </a:ext>
            </a:extLst>
          </p:cNvPr>
          <p:cNvSpPr/>
          <p:nvPr/>
        </p:nvSpPr>
        <p:spPr>
          <a:xfrm>
            <a:off x="7104112" y="814299"/>
            <a:ext cx="2956257" cy="276999"/>
          </a:xfrm>
          <a:prstGeom prst="rect">
            <a:avLst/>
          </a:prstGeom>
        </p:spPr>
        <p:txBody>
          <a:bodyPr wrap="none">
            <a:spAutoFit/>
          </a:bodyPr>
          <a:lstStyle/>
          <a:p>
            <a:pPr algn="ctr" fontAlgn="t"/>
            <a:r>
              <a:rPr lang="en-US" altLang="zh-CN" sz="1200" b="1" dirty="0">
                <a:solidFill>
                  <a:srgbClr val="0070C0"/>
                </a:solidFill>
              </a:rPr>
              <a:t>DDE metadata for geoscience datasets</a:t>
            </a:r>
            <a:endParaRPr lang="en-US" altLang="zh-CN" sz="1200" b="1" dirty="0">
              <a:solidFill>
                <a:srgbClr val="0070C0"/>
              </a:solidFill>
              <a:latin typeface="Arial" panose="020B0604020202020204" pitchFamily="34" charset="0"/>
              <a:ea typeface="宋体" panose="02010600030101010101" pitchFamily="2" charset="-122"/>
            </a:endParaRPr>
          </a:p>
        </p:txBody>
      </p:sp>
      <p:graphicFrame>
        <p:nvGraphicFramePr>
          <p:cNvPr id="7" name="表格 7">
            <a:extLst>
              <a:ext uri="{FF2B5EF4-FFF2-40B4-BE49-F238E27FC236}">
                <a16:creationId xmlns:a16="http://schemas.microsoft.com/office/drawing/2014/main" id="{7ACC713C-F25A-4457-85EB-B2FD54188339}"/>
              </a:ext>
            </a:extLst>
          </p:cNvPr>
          <p:cNvGraphicFramePr>
            <a:graphicFrameLocks noGrp="1"/>
          </p:cNvGraphicFramePr>
          <p:nvPr/>
        </p:nvGraphicFramePr>
        <p:xfrm>
          <a:off x="6600056" y="1112002"/>
          <a:ext cx="5256584" cy="5209675"/>
        </p:xfrm>
        <a:graphic>
          <a:graphicData uri="http://schemas.openxmlformats.org/drawingml/2006/table">
            <a:tbl>
              <a:tblPr firstRow="1" bandRow="1">
                <a:tableStyleId>{5C22544A-7EE6-4342-B048-85BDC9FD1C3A}</a:tableStyleId>
              </a:tblPr>
              <a:tblGrid>
                <a:gridCol w="2736304">
                  <a:extLst>
                    <a:ext uri="{9D8B030D-6E8A-4147-A177-3AD203B41FA5}">
                      <a16:colId xmlns:a16="http://schemas.microsoft.com/office/drawing/2014/main" val="3646711388"/>
                    </a:ext>
                  </a:extLst>
                </a:gridCol>
                <a:gridCol w="2520280">
                  <a:extLst>
                    <a:ext uri="{9D8B030D-6E8A-4147-A177-3AD203B41FA5}">
                      <a16:colId xmlns:a16="http://schemas.microsoft.com/office/drawing/2014/main" val="1496824406"/>
                    </a:ext>
                  </a:extLst>
                </a:gridCol>
              </a:tblGrid>
              <a:tr h="341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Cambria" panose="02040503050406030204" pitchFamily="18" charset="0"/>
                          <a:ea typeface="Cambria" panose="02040503050406030204" pitchFamily="18" charset="0"/>
                          <a:cs typeface="+mn-cs"/>
                        </a:rPr>
                        <a:t>Title</a:t>
                      </a:r>
                      <a:r>
                        <a:rPr lang="zh-CN" altLang="en-US" sz="1200" b="0" kern="1200" dirty="0">
                          <a:solidFill>
                            <a:schemeClr val="tx1"/>
                          </a:solidFill>
                          <a:effectLst/>
                          <a:latin typeface="Cambria" panose="02040503050406030204" pitchFamily="18" charset="0"/>
                          <a:ea typeface="+mn-ea"/>
                          <a:cs typeface="+mn-cs"/>
                        </a:rPr>
                        <a:t>（</a:t>
                      </a:r>
                      <a:r>
                        <a:rPr lang="en-US" altLang="zh-CN" sz="1200" b="0" kern="1200" dirty="0">
                          <a:solidFill>
                            <a:schemeClr val="tx1"/>
                          </a:solidFill>
                          <a:effectLst/>
                          <a:latin typeface="Cambria" panose="02040503050406030204" pitchFamily="18" charset="0"/>
                          <a:ea typeface="Cambria" panose="02040503050406030204" pitchFamily="18" charset="0"/>
                          <a:cs typeface="+mn-cs"/>
                        </a:rPr>
                        <a:t>M</a:t>
                      </a:r>
                      <a:r>
                        <a:rPr lang="zh-CN" altLang="en-US" sz="1200" b="0" kern="1200" dirty="0">
                          <a:solidFill>
                            <a:schemeClr val="tx1"/>
                          </a:solidFill>
                          <a:effectLst/>
                          <a:latin typeface="Cambria" panose="02040503050406030204" pitchFamily="18" charset="0"/>
                          <a:ea typeface="+mn-ea"/>
                          <a:cs typeface="+mn-cs"/>
                        </a:rPr>
                        <a:t>）</a:t>
                      </a:r>
                      <a:endParaRPr lang="zh-CN" altLang="zh-CN" sz="1200" b="0" kern="1200" dirty="0">
                        <a:solidFill>
                          <a:schemeClr val="tx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tx1"/>
                          </a:solidFill>
                          <a:effectLst/>
                          <a:latin typeface="Cambria" panose="02040503050406030204" pitchFamily="18" charset="0"/>
                          <a:ea typeface="Cambria" panose="02040503050406030204" pitchFamily="18" charset="0"/>
                          <a:cs typeface="+mn-cs"/>
                        </a:rPr>
                        <a:t>spatialRepresentationType</a:t>
                      </a:r>
                      <a:r>
                        <a:rPr lang="en-US" altLang="zh-CN" sz="1200" b="0" kern="1200" dirty="0">
                          <a:solidFill>
                            <a:schemeClr val="tx1"/>
                          </a:solidFill>
                          <a:effectLst/>
                          <a:latin typeface="Cambria" panose="02040503050406030204" pitchFamily="18" charset="0"/>
                          <a:ea typeface="Cambria" panose="02040503050406030204" pitchFamily="18" charset="0"/>
                          <a:cs typeface="+mn-cs"/>
                        </a:rPr>
                        <a:t>(O)</a:t>
                      </a:r>
                      <a:endParaRPr lang="zh-CN" altLang="zh-CN" sz="1200" b="0" kern="1200" dirty="0">
                        <a:solidFill>
                          <a:schemeClr val="tx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758767"/>
                  </a:ext>
                </a:extLst>
              </a:tr>
              <a:tr h="341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effectLst/>
                          <a:latin typeface="Cambria" panose="02040503050406030204" pitchFamily="18" charset="0"/>
                          <a:ea typeface="Cambria" panose="02040503050406030204" pitchFamily="18" charset="0"/>
                          <a:cs typeface="+mn-cs"/>
                        </a:rPr>
                        <a:t>date</a:t>
                      </a:r>
                      <a:r>
                        <a:rPr lang="zh-CN" altLang="en-US" sz="1200" b="0" kern="1200" dirty="0">
                          <a:solidFill>
                            <a:schemeClr val="dk1"/>
                          </a:solidFill>
                          <a:effectLst/>
                          <a:latin typeface="Cambria" panose="02040503050406030204" pitchFamily="18" charset="0"/>
                          <a:ea typeface="+mn-ea"/>
                          <a:cs typeface="+mn-cs"/>
                        </a:rPr>
                        <a:t>（</a:t>
                      </a:r>
                      <a:r>
                        <a:rPr lang="en-US" altLang="zh-CN" sz="1200" b="0" kern="1200" dirty="0">
                          <a:solidFill>
                            <a:schemeClr val="dk1"/>
                          </a:solidFill>
                          <a:effectLst/>
                          <a:latin typeface="Cambria" panose="02040503050406030204" pitchFamily="18" charset="0"/>
                          <a:ea typeface="Cambria" panose="02040503050406030204" pitchFamily="18" charset="0"/>
                          <a:cs typeface="+mn-cs"/>
                        </a:rPr>
                        <a:t>O</a:t>
                      </a:r>
                      <a:r>
                        <a:rPr lang="zh-CN" altLang="en-US" sz="1200" b="0" kern="1200" dirty="0">
                          <a:solidFill>
                            <a:schemeClr val="dk1"/>
                          </a:solidFill>
                          <a:effectLst/>
                          <a:latin typeface="Cambria" panose="02040503050406030204" pitchFamily="18" charset="0"/>
                          <a:ea typeface="+mn-ea"/>
                          <a:cs typeface="+mn-cs"/>
                        </a:rPr>
                        <a:t>）</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referenceSystemType</a:t>
                      </a:r>
                      <a:r>
                        <a:rPr lang="en-US" altLang="zh-CN" sz="1200" b="0" dirty="0">
                          <a:latin typeface="Cambria" panose="02040503050406030204" pitchFamily="18" charset="0"/>
                          <a:ea typeface="Cambria" panose="02040503050406030204" pitchFamily="18" charset="0"/>
                        </a:rPr>
                        <a:t>(C)</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1541434"/>
                  </a:ext>
                </a:extLst>
              </a:tr>
              <a:tr h="341654">
                <a:tc>
                  <a:txBody>
                    <a:bodyPr/>
                    <a:lstStyle/>
                    <a:p>
                      <a:r>
                        <a:rPr lang="fr-FR" altLang="zh-CN" sz="1200" b="0" kern="1200" dirty="0">
                          <a:solidFill>
                            <a:schemeClr val="dk1"/>
                          </a:solidFill>
                          <a:effectLst/>
                          <a:latin typeface="Cambria" panose="02040503050406030204" pitchFamily="18" charset="0"/>
                          <a:ea typeface="Cambria" panose="02040503050406030204" pitchFamily="18" charset="0"/>
                          <a:cs typeface="+mn-cs"/>
                        </a:rPr>
                        <a:t>ResponsibleParty</a:t>
                      </a:r>
                      <a:r>
                        <a:rPr lang="zh-CN" altLang="en-US" sz="1200" b="0" kern="1200" dirty="0">
                          <a:solidFill>
                            <a:schemeClr val="dk1"/>
                          </a:solidFill>
                          <a:effectLst/>
                          <a:latin typeface="Cambria" panose="02040503050406030204" pitchFamily="18" charset="0"/>
                          <a:ea typeface="+mn-ea"/>
                          <a:cs typeface="+mn-cs"/>
                        </a:rPr>
                        <a:t>（</a:t>
                      </a:r>
                      <a:r>
                        <a:rPr lang="en-US" altLang="zh-CN" sz="1200" b="0" kern="1200" dirty="0">
                          <a:solidFill>
                            <a:schemeClr val="dk1"/>
                          </a:solidFill>
                          <a:effectLst/>
                          <a:latin typeface="Cambria" panose="02040503050406030204" pitchFamily="18" charset="0"/>
                          <a:ea typeface="Cambria" panose="02040503050406030204" pitchFamily="18" charset="0"/>
                          <a:cs typeface="+mn-cs"/>
                        </a:rPr>
                        <a:t>O</a:t>
                      </a:r>
                      <a:r>
                        <a:rPr lang="zh-CN" altLang="en-US" sz="1200" b="0" kern="1200" dirty="0">
                          <a:solidFill>
                            <a:schemeClr val="dk1"/>
                          </a:solidFill>
                          <a:effectLst/>
                          <a:latin typeface="Cambria" panose="02040503050406030204" pitchFamily="18" charset="0"/>
                          <a:ea typeface="+mn-ea"/>
                          <a:cs typeface="+mn-cs"/>
                        </a:rPr>
                        <a:t>）</a:t>
                      </a:r>
                      <a:endParaRPr lang="zh-CN" altLang="en-US" sz="1200" b="0" dirty="0">
                        <a:latin typeface="Cambria" panose="020405030504060302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effectLst/>
                          <a:latin typeface="Cambria" panose="02040503050406030204" pitchFamily="18" charset="0"/>
                          <a:ea typeface="Cambria" panose="02040503050406030204" pitchFamily="18" charset="0"/>
                          <a:cs typeface="+mn-cs"/>
                        </a:rPr>
                        <a:t>Lineage(C)</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198678"/>
                  </a:ext>
                </a:extLst>
              </a:tr>
              <a:tr h="341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geographicIdentifer</a:t>
                      </a:r>
                      <a:r>
                        <a:rPr lang="zh-CN" altLang="en-US" sz="1200" b="0" kern="1200" dirty="0">
                          <a:solidFill>
                            <a:schemeClr val="dk1"/>
                          </a:solidFill>
                          <a:effectLst/>
                          <a:latin typeface="Cambria" panose="02040503050406030204" pitchFamily="18" charset="0"/>
                          <a:ea typeface="+mn-ea"/>
                          <a:cs typeface="+mn-cs"/>
                        </a:rPr>
                        <a:t>（</a:t>
                      </a:r>
                      <a:r>
                        <a:rPr lang="en-US" altLang="zh-CN" sz="1200" b="0" kern="1200" dirty="0">
                          <a:solidFill>
                            <a:schemeClr val="dk1"/>
                          </a:solidFill>
                          <a:effectLst/>
                          <a:latin typeface="Cambria" panose="02040503050406030204" pitchFamily="18" charset="0"/>
                          <a:ea typeface="Cambria" panose="02040503050406030204" pitchFamily="18" charset="0"/>
                          <a:cs typeface="+mn-cs"/>
                        </a:rPr>
                        <a:t>M</a:t>
                      </a:r>
                      <a:r>
                        <a:rPr lang="zh-CN" altLang="en-US" sz="1200" b="0" kern="1200" dirty="0">
                          <a:solidFill>
                            <a:schemeClr val="dk1"/>
                          </a:solidFill>
                          <a:effectLst/>
                          <a:latin typeface="Cambria" panose="02040503050406030204" pitchFamily="18" charset="0"/>
                          <a:ea typeface="+mn-ea"/>
                          <a:cs typeface="+mn-cs"/>
                        </a:rPr>
                        <a:t>）</a:t>
                      </a:r>
                      <a:endParaRPr lang="en-US" altLang="zh-CN" sz="1200" b="0" kern="1200" dirty="0">
                        <a:solidFill>
                          <a:schemeClr val="dk1"/>
                        </a:solidFill>
                        <a:effectLst/>
                        <a:latin typeface="Cambria" panose="02040503050406030204" pitchFamily="18" charset="0"/>
                        <a:ea typeface="Cambria" panose="02040503050406030204" pitchFamily="18" charset="0"/>
                        <a:cs typeface="+mn-cs"/>
                      </a:endParaRPr>
                    </a:p>
                    <a:p>
                      <a:pPr lvl="1"/>
                      <a:r>
                        <a:rPr lang="en-US" altLang="zh-CN" sz="1200" i="0" kern="1200" dirty="0" err="1">
                          <a:solidFill>
                            <a:schemeClr val="dk1"/>
                          </a:solidFill>
                          <a:effectLst/>
                          <a:latin typeface="Cambria" panose="02040503050406030204" pitchFamily="18" charset="0"/>
                          <a:ea typeface="Cambria" panose="02040503050406030204" pitchFamily="18" charset="0"/>
                          <a:cs typeface="+mn-cs"/>
                        </a:rPr>
                        <a:t>eastBoundLongitude</a:t>
                      </a:r>
                      <a:r>
                        <a:rPr lang="en-US" altLang="zh-CN" sz="1200" i="0" kern="1200" dirty="0">
                          <a:solidFill>
                            <a:schemeClr val="dk1"/>
                          </a:solidFill>
                          <a:effectLst/>
                          <a:latin typeface="Cambria" panose="02040503050406030204" pitchFamily="18" charset="0"/>
                          <a:ea typeface="Cambria" panose="02040503050406030204" pitchFamily="18" charset="0"/>
                          <a:cs typeface="+mn-cs"/>
                        </a:rPr>
                        <a:t> (C)</a:t>
                      </a:r>
                      <a:endParaRPr lang="zh-CN" altLang="zh-CN" sz="1200" i="0" kern="1200" dirty="0">
                        <a:solidFill>
                          <a:schemeClr val="dk1"/>
                        </a:solidFill>
                        <a:effectLst/>
                        <a:latin typeface="Cambria" panose="02040503050406030204" pitchFamily="18" charset="0"/>
                        <a:ea typeface="+mn-ea"/>
                        <a:cs typeface="+mn-cs"/>
                      </a:endParaRPr>
                    </a:p>
                    <a:p>
                      <a:pPr lvl="1"/>
                      <a:r>
                        <a:rPr lang="en-US" altLang="zh-CN" sz="1200" i="0" kern="1200" dirty="0" err="1">
                          <a:solidFill>
                            <a:schemeClr val="dk1"/>
                          </a:solidFill>
                          <a:effectLst/>
                          <a:latin typeface="Cambria" panose="02040503050406030204" pitchFamily="18" charset="0"/>
                          <a:ea typeface="Cambria" panose="02040503050406030204" pitchFamily="18" charset="0"/>
                          <a:cs typeface="+mn-cs"/>
                        </a:rPr>
                        <a:t>westBoundLongitude</a:t>
                      </a:r>
                      <a:r>
                        <a:rPr lang="en-US" altLang="zh-CN" sz="1200" i="0" kern="1200" dirty="0">
                          <a:solidFill>
                            <a:schemeClr val="dk1"/>
                          </a:solidFill>
                          <a:effectLst/>
                          <a:latin typeface="Cambria" panose="02040503050406030204" pitchFamily="18" charset="0"/>
                          <a:ea typeface="Cambria" panose="02040503050406030204" pitchFamily="18" charset="0"/>
                          <a:cs typeface="+mn-cs"/>
                        </a:rPr>
                        <a:t>(C)</a:t>
                      </a:r>
                      <a:endParaRPr lang="zh-CN" altLang="zh-CN" sz="1200" i="0" kern="1200" dirty="0">
                        <a:solidFill>
                          <a:schemeClr val="dk1"/>
                        </a:solidFill>
                        <a:effectLst/>
                        <a:latin typeface="Cambria" panose="02040503050406030204" pitchFamily="18" charset="0"/>
                        <a:ea typeface="+mn-ea"/>
                        <a:cs typeface="+mn-cs"/>
                      </a:endParaRPr>
                    </a:p>
                    <a:p>
                      <a:pPr lvl="1"/>
                      <a:r>
                        <a:rPr lang="en-US" altLang="zh-CN" sz="1200" i="0" kern="1200" dirty="0" err="1">
                          <a:solidFill>
                            <a:schemeClr val="dk1"/>
                          </a:solidFill>
                          <a:effectLst/>
                          <a:latin typeface="Cambria" panose="02040503050406030204" pitchFamily="18" charset="0"/>
                          <a:ea typeface="Cambria" panose="02040503050406030204" pitchFamily="18" charset="0"/>
                          <a:cs typeface="+mn-cs"/>
                        </a:rPr>
                        <a:t>southBoundLatitude</a:t>
                      </a:r>
                      <a:r>
                        <a:rPr lang="en-US" altLang="zh-CN" sz="1200" i="0" kern="1200" dirty="0">
                          <a:solidFill>
                            <a:schemeClr val="dk1"/>
                          </a:solidFill>
                          <a:effectLst/>
                          <a:latin typeface="Cambria" panose="02040503050406030204" pitchFamily="18" charset="0"/>
                          <a:ea typeface="Cambria" panose="02040503050406030204" pitchFamily="18" charset="0"/>
                          <a:cs typeface="+mn-cs"/>
                        </a:rPr>
                        <a:t>(C)</a:t>
                      </a:r>
                      <a:endParaRPr lang="zh-CN" altLang="zh-CN" sz="1200" i="0" kern="1200" dirty="0">
                        <a:solidFill>
                          <a:schemeClr val="dk1"/>
                        </a:solidFill>
                        <a:effectLst/>
                        <a:latin typeface="Cambria" panose="02040503050406030204" pitchFamily="18" charset="0"/>
                        <a:ea typeface="+mn-ea"/>
                        <a:cs typeface="+mn-cs"/>
                      </a:endParaRPr>
                    </a:p>
                    <a:p>
                      <a:pPr lvl="1"/>
                      <a:r>
                        <a:rPr lang="en-US" altLang="zh-CN" sz="1200" i="0" kern="1200" dirty="0" err="1">
                          <a:solidFill>
                            <a:schemeClr val="dk1"/>
                          </a:solidFill>
                          <a:effectLst/>
                          <a:latin typeface="Cambria" panose="02040503050406030204" pitchFamily="18" charset="0"/>
                          <a:ea typeface="Cambria" panose="02040503050406030204" pitchFamily="18" charset="0"/>
                          <a:cs typeface="+mn-cs"/>
                        </a:rPr>
                        <a:t>northBoundLatitude</a:t>
                      </a:r>
                      <a:r>
                        <a:rPr lang="en-US" altLang="zh-CN" sz="1200" i="0" kern="1200" dirty="0">
                          <a:solidFill>
                            <a:schemeClr val="dk1"/>
                          </a:solidFill>
                          <a:effectLst/>
                          <a:latin typeface="Cambria" panose="02040503050406030204" pitchFamily="18" charset="0"/>
                          <a:ea typeface="Cambria" panose="02040503050406030204" pitchFamily="18" charset="0"/>
                          <a:cs typeface="+mn-cs"/>
                        </a:rPr>
                        <a:t>(C)</a:t>
                      </a:r>
                      <a:endParaRPr lang="en-US" altLang="zh-CN" sz="1200" b="0" i="0" kern="1200" dirty="0">
                        <a:solidFill>
                          <a:schemeClr val="dk1"/>
                        </a:solidFill>
                        <a:effectLst/>
                        <a:latin typeface="Cambria" panose="02040503050406030204" pitchFamily="18" charset="0"/>
                        <a:ea typeface="Cambria" panose="02040503050406030204" pitchFamily="18" charset="0"/>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onlineResource</a:t>
                      </a:r>
                      <a:r>
                        <a:rPr lang="en-US" altLang="zh-CN" sz="1200" b="0" kern="1200" dirty="0">
                          <a:solidFill>
                            <a:schemeClr val="dk1"/>
                          </a:solidFill>
                          <a:effectLst/>
                          <a:latin typeface="Cambria" panose="02040503050406030204" pitchFamily="18" charset="0"/>
                          <a:ea typeface="Cambria" panose="02040503050406030204" pitchFamily="18" charset="0"/>
                          <a:cs typeface="+mn-cs"/>
                        </a:rPr>
                        <a:t>(O)</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0430771"/>
                  </a:ext>
                </a:extLst>
              </a:tr>
              <a:tr h="341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effectLst/>
                          <a:latin typeface="Cambria" panose="02040503050406030204" pitchFamily="18" charset="0"/>
                          <a:ea typeface="Cambria" panose="02040503050406030204" pitchFamily="18" charset="0"/>
                          <a:cs typeface="+mn-cs"/>
                        </a:rPr>
                        <a:t>Language</a:t>
                      </a:r>
                      <a:r>
                        <a:rPr lang="zh-CN" altLang="en-US" sz="1200" b="0" kern="1200" dirty="0">
                          <a:solidFill>
                            <a:schemeClr val="dk1"/>
                          </a:solidFill>
                          <a:effectLst/>
                          <a:latin typeface="Cambria" panose="02040503050406030204" pitchFamily="18" charset="0"/>
                          <a:ea typeface="+mn-ea"/>
                          <a:cs typeface="+mn-cs"/>
                        </a:rPr>
                        <a:t>（</a:t>
                      </a:r>
                      <a:r>
                        <a:rPr lang="en-US" altLang="zh-CN" sz="1200" b="0" kern="1200" dirty="0">
                          <a:solidFill>
                            <a:schemeClr val="dk1"/>
                          </a:solidFill>
                          <a:effectLst/>
                          <a:latin typeface="Cambria" panose="02040503050406030204" pitchFamily="18" charset="0"/>
                          <a:ea typeface="Cambria" panose="02040503050406030204" pitchFamily="18" charset="0"/>
                          <a:cs typeface="+mn-cs"/>
                        </a:rPr>
                        <a:t>M</a:t>
                      </a:r>
                      <a:r>
                        <a:rPr lang="zh-CN" altLang="en-US" sz="1200" b="0" kern="1200" dirty="0">
                          <a:solidFill>
                            <a:schemeClr val="dk1"/>
                          </a:solidFill>
                          <a:effectLst/>
                          <a:latin typeface="Cambria" panose="02040503050406030204" pitchFamily="18" charset="0"/>
                          <a:ea typeface="+mn-ea"/>
                          <a:cs typeface="+mn-cs"/>
                        </a:rPr>
                        <a:t>）</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metadataIdentifier</a:t>
                      </a:r>
                      <a:r>
                        <a:rPr lang="en-US" altLang="zh-CN" sz="1200" b="0" kern="1200" dirty="0">
                          <a:solidFill>
                            <a:schemeClr val="dk1"/>
                          </a:solidFill>
                          <a:effectLst/>
                          <a:latin typeface="Cambria" panose="02040503050406030204" pitchFamily="18" charset="0"/>
                          <a:ea typeface="Cambria" panose="02040503050406030204" pitchFamily="18" charset="0"/>
                          <a:cs typeface="+mn-cs"/>
                        </a:rPr>
                        <a:t>(M)</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346488"/>
                  </a:ext>
                </a:extLst>
              </a:tr>
              <a:tr h="341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characterEncoding</a:t>
                      </a:r>
                      <a:r>
                        <a:rPr lang="zh-CN" altLang="en-US" sz="1200" b="0" kern="1200" dirty="0">
                          <a:solidFill>
                            <a:schemeClr val="dk1"/>
                          </a:solidFill>
                          <a:effectLst/>
                          <a:latin typeface="Cambria" panose="02040503050406030204" pitchFamily="18" charset="0"/>
                          <a:ea typeface="+mn-ea"/>
                          <a:cs typeface="+mn-cs"/>
                        </a:rPr>
                        <a:t>（</a:t>
                      </a:r>
                      <a:r>
                        <a:rPr lang="en-US" altLang="zh-CN" sz="1200" b="0" kern="1200" dirty="0">
                          <a:solidFill>
                            <a:schemeClr val="dk1"/>
                          </a:solidFill>
                          <a:effectLst/>
                          <a:latin typeface="Cambria" panose="02040503050406030204" pitchFamily="18" charset="0"/>
                          <a:ea typeface="Cambria" panose="02040503050406030204" pitchFamily="18" charset="0"/>
                          <a:cs typeface="+mn-cs"/>
                        </a:rPr>
                        <a:t>M</a:t>
                      </a:r>
                      <a:r>
                        <a:rPr lang="zh-CN" altLang="en-US" sz="1200" b="0" kern="1200" dirty="0">
                          <a:solidFill>
                            <a:schemeClr val="dk1"/>
                          </a:solidFill>
                          <a:effectLst/>
                          <a:latin typeface="Cambria" panose="02040503050406030204" pitchFamily="18" charset="0"/>
                          <a:ea typeface="+mn-ea"/>
                          <a:cs typeface="+mn-cs"/>
                        </a:rPr>
                        <a:t>）</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metadataStandardName</a:t>
                      </a:r>
                      <a:r>
                        <a:rPr lang="en-US" altLang="zh-CN" sz="1200" b="0" kern="1200" dirty="0">
                          <a:solidFill>
                            <a:schemeClr val="dk1"/>
                          </a:solidFill>
                          <a:effectLst/>
                          <a:latin typeface="Cambria" panose="02040503050406030204" pitchFamily="18" charset="0"/>
                          <a:ea typeface="Cambria" panose="02040503050406030204" pitchFamily="18" charset="0"/>
                          <a:cs typeface="+mn-cs"/>
                        </a:rPr>
                        <a:t>(O)</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8215024"/>
                  </a:ext>
                </a:extLst>
              </a:tr>
              <a:tr h="341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topicCategory</a:t>
                      </a:r>
                      <a:r>
                        <a:rPr lang="zh-CN" altLang="en-US" sz="1200" b="0" kern="1200" dirty="0">
                          <a:solidFill>
                            <a:schemeClr val="dk1"/>
                          </a:solidFill>
                          <a:effectLst/>
                          <a:latin typeface="Cambria" panose="02040503050406030204" pitchFamily="18" charset="0"/>
                          <a:ea typeface="+mn-ea"/>
                          <a:cs typeface="+mn-cs"/>
                        </a:rPr>
                        <a:t>（</a:t>
                      </a:r>
                      <a:r>
                        <a:rPr lang="en-US" altLang="zh-CN" sz="1200" b="0" kern="1200" dirty="0">
                          <a:solidFill>
                            <a:schemeClr val="dk1"/>
                          </a:solidFill>
                          <a:effectLst/>
                          <a:latin typeface="Cambria" panose="02040503050406030204" pitchFamily="18" charset="0"/>
                          <a:ea typeface="Cambria" panose="02040503050406030204" pitchFamily="18" charset="0"/>
                          <a:cs typeface="+mn-cs"/>
                        </a:rPr>
                        <a:t>M</a:t>
                      </a:r>
                      <a:r>
                        <a:rPr lang="zh-CN" altLang="en-US" sz="1200" b="0" kern="1200" dirty="0">
                          <a:solidFill>
                            <a:schemeClr val="dk1"/>
                          </a:solidFill>
                          <a:effectLst/>
                          <a:latin typeface="Cambria" panose="02040503050406030204" pitchFamily="18" charset="0"/>
                          <a:ea typeface="+mn-ea"/>
                          <a:cs typeface="+mn-cs"/>
                        </a:rPr>
                        <a:t>）</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rgbClr val="00B0F0"/>
                          </a:solidFill>
                          <a:effectLst/>
                          <a:latin typeface="Cambria" panose="02040503050406030204" pitchFamily="18" charset="0"/>
                          <a:ea typeface="Cambria" panose="02040503050406030204" pitchFamily="18" charset="0"/>
                          <a:cs typeface="+mn-cs"/>
                        </a:rPr>
                        <a:t>MetadataReference</a:t>
                      </a:r>
                      <a:r>
                        <a:rPr lang="en-US" altLang="zh-CN" sz="1200" b="0" kern="1200" dirty="0">
                          <a:solidFill>
                            <a:srgbClr val="00B0F0"/>
                          </a:solidFill>
                          <a:effectLst/>
                          <a:latin typeface="Cambria" panose="02040503050406030204" pitchFamily="18" charset="0"/>
                          <a:ea typeface="Cambria" panose="02040503050406030204" pitchFamily="18" charset="0"/>
                          <a:cs typeface="+mn-cs"/>
                        </a:rPr>
                        <a:t>(C)</a:t>
                      </a:r>
                      <a:endParaRPr lang="zh-CN" altLang="zh-CN" sz="1200" b="0" kern="1200" dirty="0">
                        <a:solidFill>
                          <a:srgbClr val="00B0F0"/>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4700518"/>
                  </a:ext>
                </a:extLst>
              </a:tr>
              <a:tr h="341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spatialResolution</a:t>
                      </a:r>
                      <a:r>
                        <a:rPr lang="zh-CN" altLang="en-US" sz="1200" b="0" kern="1200" dirty="0">
                          <a:solidFill>
                            <a:schemeClr val="dk1"/>
                          </a:solidFill>
                          <a:effectLst/>
                          <a:latin typeface="Cambria" panose="02040503050406030204" pitchFamily="18" charset="0"/>
                          <a:ea typeface="+mn-ea"/>
                          <a:cs typeface="+mn-cs"/>
                        </a:rPr>
                        <a:t>（</a:t>
                      </a:r>
                      <a:r>
                        <a:rPr lang="en-US" altLang="zh-CN" sz="1200" b="0" kern="1200" dirty="0">
                          <a:solidFill>
                            <a:schemeClr val="dk1"/>
                          </a:solidFill>
                          <a:effectLst/>
                          <a:latin typeface="Cambria" panose="02040503050406030204" pitchFamily="18" charset="0"/>
                          <a:ea typeface="Cambria" panose="02040503050406030204" pitchFamily="18" charset="0"/>
                          <a:cs typeface="+mn-cs"/>
                        </a:rPr>
                        <a:t>C</a:t>
                      </a:r>
                      <a:r>
                        <a:rPr lang="zh-CN" altLang="en-US" sz="1200" b="0" kern="1200" dirty="0">
                          <a:solidFill>
                            <a:schemeClr val="dk1"/>
                          </a:solidFill>
                          <a:effectLst/>
                          <a:latin typeface="Cambria" panose="02040503050406030204" pitchFamily="18" charset="0"/>
                          <a:ea typeface="+mn-ea"/>
                          <a:cs typeface="+mn-cs"/>
                        </a:rPr>
                        <a:t>）</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zh-CN" altLang="en-US" sz="1200" b="0" dirty="0">
                        <a:latin typeface="Cambria" panose="020405030504060302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2035822"/>
                  </a:ext>
                </a:extLst>
              </a:tr>
              <a:tr h="341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effectLst/>
                          <a:latin typeface="Cambria" panose="02040503050406030204" pitchFamily="18" charset="0"/>
                          <a:ea typeface="Cambria" panose="02040503050406030204" pitchFamily="18" charset="0"/>
                          <a:cs typeface="+mn-cs"/>
                        </a:rPr>
                        <a:t>abstract</a:t>
                      </a:r>
                      <a:r>
                        <a:rPr lang="zh-CN" altLang="en-US" sz="1200" b="0" kern="1200" dirty="0">
                          <a:solidFill>
                            <a:schemeClr val="dk1"/>
                          </a:solidFill>
                          <a:effectLst/>
                          <a:latin typeface="Cambria" panose="02040503050406030204" pitchFamily="18" charset="0"/>
                          <a:ea typeface="+mn-ea"/>
                          <a:cs typeface="+mn-cs"/>
                        </a:rPr>
                        <a:t>（</a:t>
                      </a:r>
                      <a:r>
                        <a:rPr lang="en-US" altLang="zh-CN" sz="1200" b="0" kern="1200" dirty="0">
                          <a:solidFill>
                            <a:schemeClr val="dk1"/>
                          </a:solidFill>
                          <a:effectLst/>
                          <a:latin typeface="Cambria" panose="02040503050406030204" pitchFamily="18" charset="0"/>
                          <a:ea typeface="Cambria" panose="02040503050406030204" pitchFamily="18" charset="0"/>
                          <a:cs typeface="+mn-cs"/>
                        </a:rPr>
                        <a:t>M</a:t>
                      </a:r>
                      <a:r>
                        <a:rPr lang="zh-CN" altLang="en-US" sz="1200" b="0" kern="1200" dirty="0">
                          <a:solidFill>
                            <a:schemeClr val="dk1"/>
                          </a:solidFill>
                          <a:effectLst/>
                          <a:latin typeface="Cambria" panose="02040503050406030204" pitchFamily="18" charset="0"/>
                          <a:ea typeface="+mn-ea"/>
                          <a:cs typeface="+mn-cs"/>
                        </a:rPr>
                        <a:t>）</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zh-CN" altLang="en-US" sz="1200" b="0" dirty="0">
                        <a:latin typeface="Cambria" panose="020405030504060302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7856290"/>
                  </a:ext>
                </a:extLst>
              </a:tr>
              <a:tr h="341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distributionFormat</a:t>
                      </a:r>
                      <a:r>
                        <a:rPr lang="zh-CN" altLang="en-US" sz="1200" b="0" kern="1200" dirty="0">
                          <a:solidFill>
                            <a:schemeClr val="dk1"/>
                          </a:solidFill>
                          <a:effectLst/>
                          <a:latin typeface="Cambria" panose="02040503050406030204" pitchFamily="18" charset="0"/>
                          <a:ea typeface="+mn-ea"/>
                          <a:cs typeface="+mn-cs"/>
                        </a:rPr>
                        <a:t>（</a:t>
                      </a:r>
                      <a:r>
                        <a:rPr lang="en-US" altLang="zh-CN" sz="1200" b="0" kern="1200" dirty="0">
                          <a:solidFill>
                            <a:schemeClr val="dk1"/>
                          </a:solidFill>
                          <a:effectLst/>
                          <a:latin typeface="Cambria" panose="02040503050406030204" pitchFamily="18" charset="0"/>
                          <a:ea typeface="Cambria" panose="02040503050406030204" pitchFamily="18" charset="0"/>
                          <a:cs typeface="+mn-cs"/>
                        </a:rPr>
                        <a:t>O</a:t>
                      </a:r>
                      <a:r>
                        <a:rPr lang="zh-CN" altLang="en-US" sz="1200" b="0" kern="1200" dirty="0">
                          <a:solidFill>
                            <a:schemeClr val="dk1"/>
                          </a:solidFill>
                          <a:effectLst/>
                          <a:latin typeface="Cambria" panose="02040503050406030204" pitchFamily="18" charset="0"/>
                          <a:ea typeface="+mn-ea"/>
                          <a:cs typeface="+mn-cs"/>
                        </a:rPr>
                        <a:t>）</a:t>
                      </a:r>
                      <a:endParaRPr lang="zh-CN"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r>
                        <a:rPr lang="en-US" sz="1200" kern="1200" dirty="0" err="1">
                          <a:solidFill>
                            <a:schemeClr val="bg1">
                              <a:lumMod val="50000"/>
                            </a:schemeClr>
                          </a:solidFill>
                          <a:effectLst/>
                          <a:latin typeface="Cambria" panose="02040503050406030204" pitchFamily="18" charset="0"/>
                          <a:ea typeface="Cambria" panose="02040503050406030204" pitchFamily="18" charset="0"/>
                          <a:cs typeface="+mn-cs"/>
                        </a:rPr>
                        <a:t>distributorContact</a:t>
                      </a:r>
                      <a:endParaRPr lang="en-US" sz="1200" kern="1200" dirty="0">
                        <a:solidFill>
                          <a:schemeClr val="bg1">
                            <a:lumMod val="50000"/>
                          </a:schemeClr>
                        </a:solidFill>
                        <a:effectLst/>
                        <a:latin typeface="Cambria" panose="02040503050406030204" pitchFamily="18" charset="0"/>
                        <a:ea typeface="Cambria" panose="02040503050406030204" pitchFamily="18" charset="0"/>
                        <a:cs typeface="+mn-cs"/>
                      </a:endParaRPr>
                    </a:p>
                    <a:p>
                      <a:pPr marL="0" algn="l" defTabSz="914400" rtl="0" eaLnBrk="1" latinLnBrk="0" hangingPunct="1"/>
                      <a:r>
                        <a:rPr lang="en-US" sz="1200" b="0" kern="1200" dirty="0">
                          <a:solidFill>
                            <a:schemeClr val="bg1">
                              <a:lumMod val="50000"/>
                            </a:schemeClr>
                          </a:solidFill>
                          <a:effectLst/>
                          <a:latin typeface="Cambria" panose="02040503050406030204" pitchFamily="18" charset="0"/>
                          <a:ea typeface="Cambria" panose="02040503050406030204" pitchFamily="18" charset="0"/>
                          <a:cs typeface="+mn-cs"/>
                        </a:rPr>
                        <a:t>(</a:t>
                      </a:r>
                      <a:r>
                        <a:rPr lang="en-US" sz="1200" b="0" kern="1200" dirty="0" err="1">
                          <a:solidFill>
                            <a:schemeClr val="bg1">
                              <a:lumMod val="50000"/>
                            </a:schemeClr>
                          </a:solidFill>
                          <a:effectLst/>
                          <a:latin typeface="Cambria" panose="02040503050406030204" pitchFamily="18" charset="0"/>
                          <a:ea typeface="Cambria" panose="02040503050406030204" pitchFamily="18" charset="0"/>
                          <a:cs typeface="+mn-cs"/>
                        </a:rPr>
                        <a:t>MD_serviceInformation</a:t>
                      </a:r>
                      <a:r>
                        <a:rPr lang="en-US" sz="1200" b="0" kern="1200" dirty="0">
                          <a:solidFill>
                            <a:schemeClr val="bg1">
                              <a:lumMod val="50000"/>
                            </a:schemeClr>
                          </a:solidFill>
                          <a:effectLst/>
                          <a:latin typeface="Cambria" panose="02040503050406030204" pitchFamily="18" charset="0"/>
                          <a:ea typeface="Cambria" panose="02040503050406030204" pitchFamily="18" charset="0"/>
                          <a:cs typeface="+mn-cs"/>
                        </a:rPr>
                        <a:t>)</a:t>
                      </a:r>
                    </a:p>
                    <a:p>
                      <a:endParaRPr lang="zh-CN" altLang="en-US" sz="1200" b="0" dirty="0">
                        <a:latin typeface="Cambria" panose="020405030504060302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3157739"/>
                  </a:ext>
                </a:extLst>
              </a:tr>
              <a:tr h="3733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spatialRepresentationType</a:t>
                      </a:r>
                      <a:r>
                        <a:rPr lang="en-US" altLang="zh-CN" sz="1200" b="0" kern="1200" dirty="0">
                          <a:solidFill>
                            <a:schemeClr val="dk1"/>
                          </a:solidFill>
                          <a:effectLst/>
                          <a:latin typeface="Cambria" panose="02040503050406030204" pitchFamily="18" charset="0"/>
                          <a:ea typeface="Cambria" panose="02040503050406030204" pitchFamily="18" charset="0"/>
                          <a:cs typeface="+mn-cs"/>
                        </a:rPr>
                        <a: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Cambria" panose="02040503050406030204" pitchFamily="18" charset="0"/>
                          <a:ea typeface="Cambria" panose="02040503050406030204" pitchFamily="18" charset="0"/>
                          <a:cs typeface="+mn-cs"/>
                        </a:rPr>
                        <a:t>elevaton</a:t>
                      </a:r>
                      <a:r>
                        <a:rPr lang="en-US" altLang="zh-CN" sz="1200" b="0" kern="1200" dirty="0">
                          <a:solidFill>
                            <a:schemeClr val="dk1"/>
                          </a:solidFill>
                          <a:effectLst/>
                          <a:latin typeface="Cambria" panose="02040503050406030204" pitchFamily="18" charset="0"/>
                          <a:ea typeface="Cambria" panose="02040503050406030204" pitchFamily="18" charset="0"/>
                          <a:cs typeface="+mn-cs"/>
                        </a:rPr>
                        <a:t>(C)</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latin typeface="Cambria" panose="02040503050406030204" pitchFamily="18" charset="0"/>
                          <a:ea typeface="Cambria" panose="02040503050406030204" pitchFamily="18" charset="0"/>
                          <a:cs typeface="Angsana New" panose="02020603050405020304" pitchFamily="18" charset="-34"/>
                        </a:rPr>
                        <a:t>dateInfo</a:t>
                      </a:r>
                      <a:endParaRPr lang="zh-CN" altLang="zh-CN" sz="1200" dirty="0">
                        <a:latin typeface="Cambria" panose="02040503050406030204" pitchFamily="18" charset="0"/>
                        <a:ea typeface="宋体" panose="02010600030101010101" pitchFamily="2" charset="-122"/>
                        <a:cs typeface="Angsana New" panose="02020603050405020304" pitchFamily="18" charset="-34"/>
                      </a:endParaRPr>
                    </a:p>
                    <a:p>
                      <a:r>
                        <a:rPr lang="en-US" altLang="zh-CN" sz="1200" b="0" kern="1200" dirty="0">
                          <a:solidFill>
                            <a:schemeClr val="bg1">
                              <a:lumMod val="50000"/>
                            </a:schemeClr>
                          </a:solidFill>
                          <a:effectLst/>
                          <a:latin typeface="Cambria" panose="02040503050406030204" pitchFamily="18" charset="0"/>
                          <a:ea typeface="Cambria" panose="02040503050406030204" pitchFamily="18" charset="0"/>
                          <a:cs typeface="+mn-cs"/>
                        </a:rPr>
                        <a:t>(</a:t>
                      </a:r>
                      <a:r>
                        <a:rPr lang="en-US" altLang="zh-CN" sz="1200" b="0" kern="1200" dirty="0" err="1">
                          <a:solidFill>
                            <a:schemeClr val="bg1">
                              <a:lumMod val="50000"/>
                            </a:schemeClr>
                          </a:solidFill>
                          <a:effectLst/>
                          <a:latin typeface="Cambria" panose="02040503050406030204" pitchFamily="18" charset="0"/>
                          <a:ea typeface="Cambria" panose="02040503050406030204" pitchFamily="18" charset="0"/>
                          <a:cs typeface="+mn-cs"/>
                        </a:rPr>
                        <a:t>MD_Metadata</a:t>
                      </a:r>
                      <a:r>
                        <a:rPr lang="en-US" altLang="zh-CN" sz="1200" b="0" kern="1200" dirty="0">
                          <a:solidFill>
                            <a:schemeClr val="bg1">
                              <a:lumMod val="50000"/>
                            </a:schemeClr>
                          </a:solidFill>
                          <a:effectLst/>
                          <a:latin typeface="Cambria" panose="02040503050406030204" pitchFamily="18" charset="0"/>
                          <a:ea typeface="Cambria" panose="02040503050406030204" pitchFamily="18" charset="0"/>
                          <a:cs typeface="+mn-cs"/>
                        </a:rPr>
                        <a:t> Information)</a:t>
                      </a:r>
                      <a:endParaRPr lang="zh-CN" altLang="en-US" sz="1200" b="0" kern="1200" dirty="0">
                        <a:solidFill>
                          <a:schemeClr val="bg1">
                            <a:lumMod val="50000"/>
                          </a:schemeClr>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9915812"/>
                  </a:ext>
                </a:extLst>
              </a:tr>
              <a:tr h="37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zh-CN" altLang="en-US" sz="1200" b="0" kern="1200" dirty="0">
                        <a:solidFill>
                          <a:schemeClr val="dk1"/>
                        </a:solidFill>
                        <a:effectLst/>
                        <a:latin typeface="Cambria" panose="02040503050406030204" pitchFamily="18"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992653"/>
                  </a:ext>
                </a:extLst>
              </a:tr>
            </a:tbl>
          </a:graphicData>
        </a:graphic>
      </p:graphicFrame>
      <p:grpSp>
        <p:nvGrpSpPr>
          <p:cNvPr id="6" name="组合 5">
            <a:extLst>
              <a:ext uri="{FF2B5EF4-FFF2-40B4-BE49-F238E27FC236}">
                <a16:creationId xmlns:a16="http://schemas.microsoft.com/office/drawing/2014/main" id="{55747718-29CF-44CC-A077-F88D30AB1374}"/>
              </a:ext>
            </a:extLst>
          </p:cNvPr>
          <p:cNvGrpSpPr/>
          <p:nvPr/>
        </p:nvGrpSpPr>
        <p:grpSpPr>
          <a:xfrm>
            <a:off x="246868" y="476671"/>
            <a:ext cx="5849131" cy="6000119"/>
            <a:chOff x="159837" y="523582"/>
            <a:chExt cx="5823654" cy="6095582"/>
          </a:xfrm>
        </p:grpSpPr>
        <p:pic>
          <p:nvPicPr>
            <p:cNvPr id="2" name="图片 1">
              <a:extLst>
                <a:ext uri="{FF2B5EF4-FFF2-40B4-BE49-F238E27FC236}">
                  <a16:creationId xmlns:a16="http://schemas.microsoft.com/office/drawing/2014/main" id="{01849DF2-4EEA-418B-8B6A-F3F8C85C9067}"/>
                </a:ext>
              </a:extLst>
            </p:cNvPr>
            <p:cNvPicPr>
              <a:picLocks noChangeAspect="1"/>
            </p:cNvPicPr>
            <p:nvPr/>
          </p:nvPicPr>
          <p:blipFill>
            <a:blip r:embed="rId2"/>
            <a:stretch>
              <a:fillRect/>
            </a:stretch>
          </p:blipFill>
          <p:spPr>
            <a:xfrm>
              <a:off x="159837" y="523582"/>
              <a:ext cx="5823654" cy="6095582"/>
            </a:xfrm>
            <a:prstGeom prst="rect">
              <a:avLst/>
            </a:prstGeom>
          </p:spPr>
        </p:pic>
        <p:sp>
          <p:nvSpPr>
            <p:cNvPr id="4" name="矩形 3">
              <a:extLst>
                <a:ext uri="{FF2B5EF4-FFF2-40B4-BE49-F238E27FC236}">
                  <a16:creationId xmlns:a16="http://schemas.microsoft.com/office/drawing/2014/main" id="{1F914995-295D-43B6-B0BB-FDD91D3DD4EA}"/>
                </a:ext>
              </a:extLst>
            </p:cNvPr>
            <p:cNvSpPr/>
            <p:nvPr/>
          </p:nvSpPr>
          <p:spPr>
            <a:xfrm>
              <a:off x="3169920" y="4122725"/>
              <a:ext cx="2512034" cy="360040"/>
            </a:xfrm>
            <a:prstGeom prst="rect">
              <a:avLst/>
            </a:pr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 name="矩形 7">
              <a:extLst>
                <a:ext uri="{FF2B5EF4-FFF2-40B4-BE49-F238E27FC236}">
                  <a16:creationId xmlns:a16="http://schemas.microsoft.com/office/drawing/2014/main" id="{63C6EC2B-E103-41FF-A0E3-C13DBD4B51A9}"/>
                </a:ext>
              </a:extLst>
            </p:cNvPr>
            <p:cNvSpPr/>
            <p:nvPr/>
          </p:nvSpPr>
          <p:spPr>
            <a:xfrm>
              <a:off x="3169920" y="4501250"/>
              <a:ext cx="2499039" cy="871965"/>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5" name="矩形 4">
            <a:extLst>
              <a:ext uri="{FF2B5EF4-FFF2-40B4-BE49-F238E27FC236}">
                <a16:creationId xmlns:a16="http://schemas.microsoft.com/office/drawing/2014/main" id="{9C23A287-18E9-47DD-9E08-F78D433DB035}"/>
              </a:ext>
            </a:extLst>
          </p:cNvPr>
          <p:cNvSpPr/>
          <p:nvPr/>
        </p:nvSpPr>
        <p:spPr>
          <a:xfrm>
            <a:off x="9336360" y="3826565"/>
            <a:ext cx="2520280" cy="322515"/>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4F177A29-BF53-4CFA-8ACA-F04EE9DA2361}"/>
              </a:ext>
            </a:extLst>
          </p:cNvPr>
          <p:cNvGrpSpPr/>
          <p:nvPr/>
        </p:nvGrpSpPr>
        <p:grpSpPr>
          <a:xfrm>
            <a:off x="5951983" y="3980352"/>
            <a:ext cx="3384377" cy="1250490"/>
            <a:chOff x="5951983" y="3980352"/>
            <a:chExt cx="3384377" cy="1250490"/>
          </a:xfrm>
        </p:grpSpPr>
        <p:sp>
          <p:nvSpPr>
            <p:cNvPr id="9" name="右大括号 8">
              <a:extLst>
                <a:ext uri="{FF2B5EF4-FFF2-40B4-BE49-F238E27FC236}">
                  <a16:creationId xmlns:a16="http://schemas.microsoft.com/office/drawing/2014/main" id="{717C5FC0-8450-4143-9F14-8B1BA2A922A1}"/>
                </a:ext>
              </a:extLst>
            </p:cNvPr>
            <p:cNvSpPr/>
            <p:nvPr/>
          </p:nvSpPr>
          <p:spPr>
            <a:xfrm>
              <a:off x="5951983" y="4437112"/>
              <a:ext cx="256851" cy="793730"/>
            </a:xfrm>
            <a:prstGeom prst="rightBrace">
              <a:avLst>
                <a:gd name="adj1" fmla="val 8333"/>
                <a:gd name="adj2" fmla="val 53757"/>
              </a:avLst>
            </a:prstGeom>
            <a:ln w="158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连接符: 曲线 12">
              <a:extLst>
                <a:ext uri="{FF2B5EF4-FFF2-40B4-BE49-F238E27FC236}">
                  <a16:creationId xmlns:a16="http://schemas.microsoft.com/office/drawing/2014/main" id="{380B3E59-0E87-47C7-A080-6186FB07EAA5}"/>
                </a:ext>
              </a:extLst>
            </p:cNvPr>
            <p:cNvCxnSpPr>
              <a:cxnSpLocks/>
            </p:cNvCxnSpPr>
            <p:nvPr/>
          </p:nvCxnSpPr>
          <p:spPr>
            <a:xfrm flipV="1">
              <a:off x="6321668" y="3980352"/>
              <a:ext cx="3014692" cy="888808"/>
            </a:xfrm>
            <a:prstGeom prst="curved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F69C3216-D948-4A20-7F84-D370FBB05061}"/>
              </a:ext>
            </a:extLst>
          </p:cNvPr>
          <p:cNvSpPr txBox="1"/>
          <p:nvPr/>
        </p:nvSpPr>
        <p:spPr>
          <a:xfrm>
            <a:off x="2829530" y="161089"/>
            <a:ext cx="7475955" cy="523220"/>
          </a:xfrm>
          <a:prstGeom prst="rect">
            <a:avLst/>
          </a:prstGeom>
          <a:noFill/>
        </p:spPr>
        <p:txBody>
          <a:bodyPr wrap="square">
            <a:spAutoFit/>
          </a:bodyPr>
          <a:lstStyle/>
          <a:p>
            <a:pPr marL="342900" indent="-342900">
              <a:buFont typeface="Wingdings" panose="05000000000000000000" pitchFamily="2" charset="2"/>
              <a:buChar char="§"/>
            </a:pPr>
            <a:r>
              <a:rPr lang="en-US" altLang="zh-CN" sz="2800" b="1" dirty="0">
                <a:solidFill>
                  <a:srgbClr val="FF0000"/>
                </a:solidFill>
              </a:rPr>
              <a:t>Extension based on ISO 19115 Core metadata </a:t>
            </a:r>
            <a:endParaRPr lang="en-US" sz="2800" dirty="0">
              <a:solidFill>
                <a:srgbClr val="FF0000"/>
              </a:solidFill>
            </a:endParaRPr>
          </a:p>
        </p:txBody>
      </p:sp>
    </p:spTree>
    <p:extLst>
      <p:ext uri="{BB962C8B-B14F-4D97-AF65-F5344CB8AC3E}">
        <p14:creationId xmlns:p14="http://schemas.microsoft.com/office/powerpoint/2010/main" val="24585122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4970</TotalTime>
  <Words>2619</Words>
  <Application>Microsoft Office PowerPoint</Application>
  <PresentationFormat>Widescreen</PresentationFormat>
  <Paragraphs>381</Paragraphs>
  <Slides>26</Slides>
  <Notes>2</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42" baseType="lpstr">
      <vt:lpstr>等线</vt:lpstr>
      <vt:lpstr>微软雅黑</vt:lpstr>
      <vt:lpstr>黑体</vt:lpstr>
      <vt:lpstr>宋体</vt:lpstr>
      <vt:lpstr>华文细黑</vt:lpstr>
      <vt:lpstr>Arial</vt:lpstr>
      <vt:lpstr>Calibri</vt:lpstr>
      <vt:lpstr>Cambria</vt:lpstr>
      <vt:lpstr>Comic Sans MS</vt:lpstr>
      <vt:lpstr>Helvetica</vt:lpstr>
      <vt:lpstr>Microsoft Sans Serif</vt:lpstr>
      <vt:lpstr>Times New Roman</vt:lpstr>
      <vt:lpstr>Times New Roman Bold Italic</vt:lpstr>
      <vt:lpstr>Wingdings</vt:lpstr>
      <vt:lpstr>Office 主题</vt:lpstr>
      <vt:lpstr>Visio</vt:lpstr>
      <vt:lpstr>PowerPoint Presentation</vt:lpstr>
      <vt:lpstr>PowerPoint Presentation</vt:lpstr>
      <vt:lpstr>PowerPoint Presentation</vt:lpstr>
      <vt:lpstr>DDE Big Knowledge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vt:lpstr>
      <vt:lpstr>Resource Description</vt:lpstr>
      <vt:lpstr>Distribution</vt:lpstr>
      <vt:lpstr>Service description</vt:lpstr>
      <vt:lpstr>PowerPoint Presentation</vt:lpstr>
      <vt:lpstr>Products</vt:lpstr>
      <vt:lpstr>Next Steps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zmh</dc:creator>
  <cp:lastModifiedBy>Stephen Richard</cp:lastModifiedBy>
  <cp:revision>437</cp:revision>
  <dcterms:created xsi:type="dcterms:W3CDTF">2021-06-20T06:34:48Z</dcterms:created>
  <dcterms:modified xsi:type="dcterms:W3CDTF">2023-11-06T23:50:50Z</dcterms:modified>
</cp:coreProperties>
</file>